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33"/>
  </p:handoutMasterIdLst>
  <p:sldIdLst>
    <p:sldId id="257" r:id="rId4"/>
    <p:sldId id="335" r:id="rId6"/>
    <p:sldId id="287" r:id="rId7"/>
    <p:sldId id="259" r:id="rId8"/>
    <p:sldId id="286" r:id="rId9"/>
    <p:sldId id="261" r:id="rId10"/>
    <p:sldId id="262" r:id="rId11"/>
    <p:sldId id="263" r:id="rId12"/>
    <p:sldId id="260" r:id="rId13"/>
    <p:sldId id="264" r:id="rId14"/>
    <p:sldId id="266" r:id="rId15"/>
    <p:sldId id="267" r:id="rId16"/>
    <p:sldId id="292" r:id="rId17"/>
    <p:sldId id="290" r:id="rId18"/>
    <p:sldId id="268" r:id="rId19"/>
    <p:sldId id="293" r:id="rId20"/>
    <p:sldId id="294" r:id="rId21"/>
    <p:sldId id="436" r:id="rId22"/>
    <p:sldId id="295" r:id="rId23"/>
    <p:sldId id="322" r:id="rId24"/>
    <p:sldId id="297" r:id="rId25"/>
    <p:sldId id="274" r:id="rId26"/>
    <p:sldId id="276" r:id="rId27"/>
    <p:sldId id="336" r:id="rId28"/>
    <p:sldId id="337" r:id="rId29"/>
    <p:sldId id="272" r:id="rId30"/>
    <p:sldId id="281" r:id="rId31"/>
    <p:sldId id="296" r:id="rId32"/>
  </p:sldIdLst>
  <p:sldSz cx="12192000" cy="6858000" type="screen16x9"/>
  <p:notesSz cx="6858000" cy="9144000"/>
  <p:embeddedFontLst>
    <p:embeddedFont>
      <p:font typeface="Century Gothic" panose="020B0502020202020204"/>
      <p:regular r:id="rId37"/>
    </p:embeddedFont>
    <p:embeddedFont>
      <p:font typeface="Myriad Pro" panose="020B0503030403020204" charset="0"/>
      <p:regular r:id="rId38"/>
      <p:bold r:id="rId39"/>
      <p:italic r:id="rId40"/>
      <p:boldItalic r:id="rId41"/>
    </p:embeddedFont>
    <p:embeddedFont>
      <p:font typeface="Calibri" panose="020F0502020204030204" charset="0"/>
      <p:regular r:id="rId42"/>
      <p:bold r:id="rId43"/>
      <p:italic r:id="rId44"/>
      <p:boldItalic r:id="rId45"/>
    </p:embeddedFont>
    <p:embeddedFont>
      <p:font typeface="Segoe UI" panose="020B0502040204020203" charset="0"/>
      <p:regular r:id="rId46"/>
    </p:embeddedFont>
    <p:embeddedFont>
      <p:font typeface="Open Sans" panose="020B0604020202020204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8" userDrawn="1">
          <p15:clr>
            <a:srgbClr val="A4A3A4"/>
          </p15:clr>
        </p15:guide>
        <p15:guide id="2" pos="38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clrMru>
    <a:srgbClr val="1D71AE"/>
    <a:srgbClr val="E00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0686" autoAdjust="0"/>
  </p:normalViewPr>
  <p:slideViewPr>
    <p:cSldViewPr snapToGrid="0" showGuides="1">
      <p:cViewPr varScale="1">
        <p:scale>
          <a:sx n="68" d="100"/>
          <a:sy n="68" d="100"/>
        </p:scale>
        <p:origin x="90" y="168"/>
      </p:cViewPr>
      <p:guideLst>
        <p:guide orient="horz" pos="2118"/>
        <p:guide pos="389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7" Type="http://schemas.openxmlformats.org/officeDocument/2006/relationships/font" Target="fonts/font11.fntdata"/><Relationship Id="rId46" Type="http://schemas.openxmlformats.org/officeDocument/2006/relationships/font" Target="fonts/font10.fntdata"/><Relationship Id="rId45" Type="http://schemas.openxmlformats.org/officeDocument/2006/relationships/font" Target="fonts/font9.fntdata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slide" Target="slides/slide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8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49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6F5B5-00CE-419E-A123-F688E7BA0EB5}" type="datetimeFigureOut">
              <a:rPr lang="en-US" smtClean="0"/>
            </a:fld>
            <a:endParaRPr lang="en-US"/>
          </a:p>
        </p:txBody>
      </p:sp>
      <p:sp>
        <p:nvSpPr>
          <p:cNvPr id="1048750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51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E9A71-2580-4BC2-A780-E5F612D4C95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pn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jpe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4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8E76F-C401-42E6-96B7-D8F8DE87BC22}" type="datetimeFigureOut">
              <a:rPr lang="en-US" smtClean="0"/>
            </a:fld>
            <a:endParaRPr lang="en-US"/>
          </a:p>
        </p:txBody>
      </p:sp>
      <p:sp>
        <p:nvSpPr>
          <p:cNvPr id="104874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en-US"/>
          </a:p>
        </p:txBody>
      </p:sp>
      <p:sp>
        <p:nvSpPr>
          <p:cNvPr id="104874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4874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4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 el paso de los años el desarrollo de las Tecnologías de la Información y las Comunicaciones (TIC) avanza considerablemente y mediante la automatización de su gestión se ha convertido en una herramienta imprescindible y clave para las empresas e instituciones. Ya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esta posee </a:t>
            </a:r>
            <a:endParaRPr lang="es-E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de las herramientas más importantes en este sentido es la creación de sitios de soporte, los cuales permiten a los usuarios acceder a información y soluciones de manera rápida y sencilla. </a:t>
            </a:r>
            <a:endParaRPr lang="es-ES" b="1" dirty="0"/>
          </a:p>
        </p:txBody>
      </p:sp>
      <p:sp>
        <p:nvSpPr>
          <p:cNvPr id="104862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A042414D-E461-4864-BD53-A52E0AF87CF1}" type="slidenum">
              <a:rPr lang="es-ES" smtClean="0"/>
            </a:fld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 existe un portal de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soporte desactualizado, con tecnologías obsoletas, sufre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numerosas vulnerabilidades comunes, como inyección de código, autenticación débil y vulnerabilidades de scripting entre sitios (XSS). Estas vulnerabilidades comprometen la seguridad del sistema y permiten que los atacantes accedan a información confidencial de los usuarios.</a:t>
            </a:r>
            <a:endParaRPr lang="en-US" dirty="0"/>
          </a:p>
        </p:txBody>
      </p:sp>
      <p:sp>
        <p:nvSpPr>
          <p:cNvPr id="104863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3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Las sitios de soportes analizados permitieron extraer elementos muy importantes que a continuación se enuncian:</a:t>
            </a:r>
            <a:endParaRPr lang="es-E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104864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Google Shape;383;g14f0a9978a3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8666" name="Google Shape;384;g14f0a9978a3_0_149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10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>
                <a:solidFill>
                  <a:schemeClr val="dk1"/>
                </a:solidFill>
              </a:rPr>
              <a:t>Como </a:t>
            </a:r>
            <a:r>
              <a:rPr lang="en-US" dirty="0" err="1">
                <a:solidFill>
                  <a:schemeClr val="dk1"/>
                </a:solidFill>
              </a:rPr>
              <a:t>herramientas</a:t>
            </a:r>
            <a:r>
              <a:rPr lang="en-US" dirty="0">
                <a:solidFill>
                  <a:schemeClr val="dk1"/>
                </a:solidFill>
              </a:rPr>
              <a:t> y </a:t>
            </a:r>
            <a:r>
              <a:rPr lang="en-US" dirty="0" err="1">
                <a:solidFill>
                  <a:schemeClr val="dk1"/>
                </a:solidFill>
              </a:rPr>
              <a:t>tecnologías</a:t>
            </a:r>
            <a:r>
              <a:rPr lang="en-US" dirty="0">
                <a:solidFill>
                  <a:schemeClr val="dk1"/>
                </a:solidFill>
              </a:rPr>
              <a:t> se </a:t>
            </a:r>
            <a:r>
              <a:rPr lang="en-US" dirty="0" err="1">
                <a:solidFill>
                  <a:schemeClr val="dk1"/>
                </a:solidFill>
              </a:rPr>
              <a:t>usó</a:t>
            </a:r>
            <a:r>
              <a:rPr lang="en-US" dirty="0">
                <a:solidFill>
                  <a:schemeClr val="dk1"/>
                </a:solidFill>
              </a:rPr>
              <a:t>:</a:t>
            </a: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>
                <a:solidFill>
                  <a:schemeClr val="dk1"/>
                </a:solidFill>
              </a:rPr>
              <a:t>JavaScript</a:t>
            </a:r>
            <a:r>
              <a:rPr lang="en-US" baseline="0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como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lenguaje</a:t>
            </a:r>
            <a:r>
              <a:rPr lang="en-US" dirty="0">
                <a:solidFill>
                  <a:schemeClr val="dk1"/>
                </a:solidFill>
              </a:rPr>
              <a:t>  de </a:t>
            </a:r>
            <a:r>
              <a:rPr lang="en-US" dirty="0" err="1">
                <a:solidFill>
                  <a:schemeClr val="dk1"/>
                </a:solidFill>
              </a:rPr>
              <a:t>programación</a:t>
            </a: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>
                <a:solidFill>
                  <a:schemeClr val="dk1"/>
                </a:solidFill>
              </a:rPr>
              <a:t>TypeScript </a:t>
            </a:r>
            <a:r>
              <a:rPr lang="en-US" dirty="0" err="1">
                <a:solidFill>
                  <a:schemeClr val="dk1"/>
                </a:solidFill>
              </a:rPr>
              <a:t>permite</a:t>
            </a:r>
            <a:r>
              <a:rPr lang="en-US" baseline="0" dirty="0">
                <a:solidFill>
                  <a:schemeClr val="dk1"/>
                </a:solidFill>
              </a:rPr>
              <a:t> </a:t>
            </a:r>
            <a:r>
              <a:rPr lang="en-US" baseline="0" dirty="0" err="1">
                <a:solidFill>
                  <a:schemeClr val="dk1"/>
                </a:solidFill>
              </a:rPr>
              <a:t>tipar</a:t>
            </a:r>
            <a:r>
              <a:rPr lang="en-US" baseline="0" dirty="0">
                <a:solidFill>
                  <a:schemeClr val="dk1"/>
                </a:solidFill>
              </a:rPr>
              <a:t> </a:t>
            </a:r>
            <a:r>
              <a:rPr lang="en-US" baseline="0" dirty="0" err="1">
                <a:solidFill>
                  <a:schemeClr val="dk1"/>
                </a:solidFill>
              </a:rPr>
              <a:t>datos</a:t>
            </a:r>
            <a:r>
              <a:rPr lang="en-US" baseline="0" dirty="0">
                <a:solidFill>
                  <a:schemeClr val="dk1"/>
                </a:solidFill>
              </a:rPr>
              <a:t> y </a:t>
            </a:r>
            <a:r>
              <a:rPr lang="en-US" baseline="0" dirty="0" err="1">
                <a:solidFill>
                  <a:schemeClr val="dk1"/>
                </a:solidFill>
              </a:rPr>
              <a:t>detección</a:t>
            </a:r>
            <a:r>
              <a:rPr lang="en-US" baseline="0" dirty="0">
                <a:solidFill>
                  <a:schemeClr val="dk1"/>
                </a:solidFill>
              </a:rPr>
              <a:t> de error </a:t>
            </a:r>
            <a:r>
              <a:rPr lang="en-US" baseline="0" dirty="0" err="1">
                <a:solidFill>
                  <a:schemeClr val="dk1"/>
                </a:solidFill>
              </a:rPr>
              <a:t>durante</a:t>
            </a:r>
            <a:r>
              <a:rPr lang="en-US" baseline="0" dirty="0">
                <a:solidFill>
                  <a:schemeClr val="dk1"/>
                </a:solidFill>
              </a:rPr>
              <a:t> la </a:t>
            </a:r>
            <a:r>
              <a:rPr lang="en-US" baseline="0" dirty="0" err="1">
                <a:solidFill>
                  <a:schemeClr val="dk1"/>
                </a:solidFill>
              </a:rPr>
              <a:t>programación</a:t>
            </a:r>
            <a:endParaRPr lang="en-US" baseline="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s-MX" baseline="0" dirty="0" err="1">
                <a:solidFill>
                  <a:schemeClr val="dk1"/>
                </a:solidFill>
              </a:rPr>
              <a:t>Node</a:t>
            </a:r>
            <a:r>
              <a:rPr lang="es-MX" baseline="0" dirty="0">
                <a:solidFill>
                  <a:schemeClr val="dk1"/>
                </a:solidFill>
              </a:rPr>
              <a:t> que permite ejecutar código JavaScript del lado del servidor. trabaja sobre el motor V8 de Google </a:t>
            </a:r>
            <a:endParaRPr lang="es-MX" baseline="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s-MX" baseline="0" dirty="0" err="1">
                <a:solidFill>
                  <a:schemeClr val="dk1"/>
                </a:solidFill>
              </a:rPr>
              <a:t>JQuery</a:t>
            </a:r>
            <a:r>
              <a:rPr lang="es-MX" baseline="0" dirty="0">
                <a:solidFill>
                  <a:schemeClr val="dk1"/>
                </a:solidFill>
              </a:rPr>
              <a:t> librería de JavaScript que facilita le manejo de los elementos del DOM es la API| de la plataforma web que permite acceder al documento HTML  </a:t>
            </a:r>
            <a:endParaRPr lang="es-MX" baseline="0" dirty="0">
              <a:solidFill>
                <a:schemeClr val="dk1"/>
              </a:solidFill>
            </a:endParaRPr>
          </a:p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s-ES" sz="1800" b="0" i="0" u="none" strike="noStrike" cap="none" dirty="0">
                <a:solidFill>
                  <a:srgbClr val="000000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Escenario 4, el cual modela el sistema a través de Historia de Usuario (HU). Teniendo en cuenta que el proyecto a desarrollar tiene un negocio bien definido y el cliente siempre estará </a:t>
            </a:r>
            <a:r>
              <a:rPr lang="es-ES" sz="1800" b="0" i="0" u="none" strike="noStrike" cap="none" dirty="0" err="1">
                <a:solidFill>
                  <a:srgbClr val="000000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acompa</a:t>
            </a:r>
            <a:r>
              <a:rPr lang="es-MX" sz="1800" b="0" i="0" u="none" strike="noStrike" cap="none" dirty="0" err="1">
                <a:solidFill>
                  <a:srgbClr val="000000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ñando</a:t>
            </a:r>
            <a:r>
              <a:rPr lang="es-MX" sz="1800" b="0" i="0" u="none" strike="noStrike" cap="none" dirty="0">
                <a:solidFill>
                  <a:srgbClr val="000000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al equipo de desarrollo</a:t>
            </a:r>
            <a:r>
              <a:rPr lang="es-ES" sz="1800" b="0" i="0" u="none" strike="noStrike" cap="none" dirty="0">
                <a:solidFill>
                  <a:srgbClr val="000000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para convenir los detalles de los requisitos y así poder implementarlos, probarlos y validarlos; se decidió utilizar dicho escenario.</a:t>
            </a:r>
            <a:endParaRPr lang="en-US" sz="1800" b="0" i="0" u="none" strike="noStrike" cap="none" dirty="0">
              <a:solidFill>
                <a:srgbClr val="000000"/>
              </a:solidFill>
              <a:effectLst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048667" name="Google Shape;385;g14f0a9978a3_0_149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desarrollo del portal se llevará a cabo siguiendo las mejores prácticas de diseño web ,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Solucionar los problemas de seguridad y funcionalidad a través de la  actualización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utilizando tecnologías modernas y seguras. Se garantizará la compatibilidad con diferentes dispositivos y navegadores, para que los usuarios puedan acceder al portal desde cualquier lugar y en cualquier momento.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104869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lvl="0" fontAlgn="base"/>
            <a:r>
              <a:rPr lang="es-E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Modelo (</a:t>
            </a:r>
            <a:r>
              <a:rPr lang="es-E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es-E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Representa la estructura de datos de la aplicación y se encarga de interactuar con la base de datos. </a:t>
            </a:r>
            <a:endParaRPr lang="es-E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fontAlgn="base"/>
            <a:endParaRPr lang="en-U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fontAlgn="base"/>
            <a:r>
              <a:rPr lang="es-E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Plantilla (</a:t>
            </a:r>
            <a:r>
              <a:rPr lang="es-E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es-E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Es la capa de representación que define como se mostrará la información al usuario final. </a:t>
            </a:r>
            <a:endParaRPr lang="en-U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Vista (View): Es el componente que se encarga de procesar las solicitudes del usuario y de interactuar con el modelo y la plantilla para generar la respuesta adecuada.</a:t>
            </a:r>
            <a:endParaRPr lang="es-ES" altLang="en-US" dirty="0"/>
          </a:p>
          <a:p>
            <a:endParaRPr lang="en-US" dirty="0"/>
          </a:p>
        </p:txBody>
      </p:sp>
      <p:sp>
        <p:nvSpPr>
          <p:cNvPr id="104870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desarrollo del portal se llevará a cabo siguiendo las mejores prácticas de diseño web ,</a:t>
            </a:r>
            <a:r>
              <a:rPr lang="es-E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Solucionar los problemas de seguridad y funcionalidad a través de la  actualización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utilizando tecnologías modernas y seguras. Se garantizará la compatibilidad con diferentes dispositivos y navegadores, para que los usuarios puedan acceder al portal desde cualquier lugar y en cualquier momento.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104868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DAFBB49-5DC2-4D87-9AFA-7E812F888C5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ítulo 4"/>
          <p:cNvSpPr>
            <a:spLocks noGrp="1"/>
          </p:cNvSpPr>
          <p:nvPr>
            <p:ph type="title"/>
          </p:nvPr>
        </p:nvSpPr>
        <p:spPr>
          <a:xfrm>
            <a:off x="4191000" y="4386295"/>
            <a:ext cx="7181850" cy="9874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1048587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0" y="5488020"/>
            <a:ext cx="7181850" cy="514350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>
              <a:buNone/>
            </a:lvl2pPr>
          </a:lstStyle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</p:txBody>
      </p:sp>
      <p:pic>
        <p:nvPicPr>
          <p:cNvPr id="2097154" name="Gráfico 498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1235481" y="855630"/>
            <a:ext cx="1346639" cy="971550"/>
          </a:xfrm>
          <a:prstGeom prst="rect">
            <a:avLst/>
          </a:prstGeom>
        </p:spPr>
      </p:pic>
      <p:pic>
        <p:nvPicPr>
          <p:cNvPr id="2097155" name="Gráfico 500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1492410" y="2097342"/>
            <a:ext cx="832780" cy="61262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s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1048727" name="Marcador de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430780"/>
            <a:ext cx="10439400" cy="2926080"/>
          </a:xfrm>
          <a:prstGeom prst="rect">
            <a:avLst/>
          </a:prstGeom>
        </p:spPr>
        <p:txBody>
          <a:bodyPr/>
          <a:lstStyle>
            <a:lvl1pPr>
              <a:defRPr lang="es-ES" sz="2000" dirty="0">
                <a:solidFill>
                  <a:schemeClr val="tx2"/>
                </a:solidFill>
              </a:defRPr>
            </a:lvl1pPr>
            <a:lvl2pPr>
              <a:defRPr lang="es-ES" sz="1800" dirty="0">
                <a:solidFill>
                  <a:schemeClr val="tx2"/>
                </a:solidFill>
              </a:defRPr>
            </a:lvl2pPr>
            <a:lvl3pPr>
              <a:defRPr lang="es-ES" sz="1600" dirty="0">
                <a:solidFill>
                  <a:schemeClr val="tx2"/>
                </a:solidFill>
              </a:defRPr>
            </a:lvl3pPr>
            <a:lvl4pPr>
              <a:defRPr lang="es-ES" sz="1400" dirty="0">
                <a:solidFill>
                  <a:schemeClr val="tx2"/>
                </a:solidFill>
              </a:defRPr>
            </a:lvl4pPr>
            <a:lvl5pPr>
              <a:defRPr lang="es-MX" sz="1400" dirty="0">
                <a:solidFill>
                  <a:schemeClr val="tx2"/>
                </a:solidFill>
              </a:defRPr>
            </a:lvl5pPr>
          </a:lstStyle>
          <a:p>
            <a:pPr lvl="0">
              <a:buClr>
                <a:schemeClr val="tx1"/>
              </a:buClr>
            </a:pPr>
            <a:r>
              <a:rPr lang="es-ES" dirty="0"/>
              <a:t>Haga clic para modificar los estilos de texto del patrón</a:t>
            </a:r>
            <a:endParaRPr lang="es-ES" dirty="0"/>
          </a:p>
          <a:p>
            <a:pPr lvl="1">
              <a:buClr>
                <a:schemeClr val="tx1"/>
              </a:buClr>
            </a:pPr>
            <a:r>
              <a:rPr lang="es-ES" dirty="0"/>
              <a:t>Segundo nivel</a:t>
            </a:r>
            <a:endParaRPr lang="es-ES" dirty="0"/>
          </a:p>
          <a:p>
            <a:pPr lvl="2">
              <a:buClr>
                <a:schemeClr val="tx1"/>
              </a:buClr>
            </a:pPr>
            <a:r>
              <a:rPr lang="es-ES" dirty="0"/>
              <a:t>Tercer nivel</a:t>
            </a:r>
            <a:endParaRPr lang="es-ES" dirty="0"/>
          </a:p>
          <a:p>
            <a:pPr lvl="3">
              <a:buClr>
                <a:schemeClr val="tx1"/>
              </a:buClr>
            </a:pPr>
            <a:r>
              <a:rPr lang="es-ES" dirty="0"/>
              <a:t>Cuarto nivel</a:t>
            </a:r>
            <a:endParaRPr lang="es-ES" dirty="0"/>
          </a:p>
          <a:p>
            <a:pPr lvl="4">
              <a:buClr>
                <a:schemeClr val="tx1"/>
              </a:buClr>
            </a:pPr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728" name="Marcador de texto 17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501140"/>
            <a:ext cx="10439400" cy="825046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  <a:endParaRPr lang="es-MX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+ tex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1048730" name="Marcador de posición de imagen 10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01140"/>
            <a:ext cx="4107180" cy="5356860"/>
          </a:xfrm>
          <a:custGeom>
            <a:avLst/>
            <a:gdLst>
              <a:gd name="connsiteX0" fmla="*/ 0 w 4065188"/>
              <a:gd name="connsiteY0" fmla="*/ 0 h 5302702"/>
              <a:gd name="connsiteX1" fmla="*/ 3435902 w 4065188"/>
              <a:gd name="connsiteY1" fmla="*/ 0 h 5302702"/>
              <a:gd name="connsiteX2" fmla="*/ 4065188 w 4065188"/>
              <a:gd name="connsiteY2" fmla="*/ 629286 h 5302702"/>
              <a:gd name="connsiteX3" fmla="*/ 4065188 w 4065188"/>
              <a:gd name="connsiteY3" fmla="*/ 5302702 h 5302702"/>
              <a:gd name="connsiteX4" fmla="*/ 0 w 4065188"/>
              <a:gd name="connsiteY4" fmla="*/ 5302702 h 5302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5188" h="5302702">
                <a:moveTo>
                  <a:pt x="0" y="0"/>
                </a:moveTo>
                <a:lnTo>
                  <a:pt x="3435902" y="0"/>
                </a:lnTo>
                <a:cubicBezTo>
                  <a:pt x="3783447" y="0"/>
                  <a:pt x="4065188" y="281741"/>
                  <a:pt x="4065188" y="629286"/>
                </a:cubicBezTo>
                <a:lnTo>
                  <a:pt x="4065188" y="5302702"/>
                </a:lnTo>
                <a:lnTo>
                  <a:pt x="0" y="530270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s-MX" dirty="0"/>
              <a:t>Tu imagen aquí</a:t>
            </a:r>
            <a:endParaRPr lang="es-MX" dirty="0"/>
          </a:p>
        </p:txBody>
      </p:sp>
      <p:sp>
        <p:nvSpPr>
          <p:cNvPr id="1048731" name="Marcador de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295900" y="2430780"/>
            <a:ext cx="5924550" cy="3097184"/>
          </a:xfrm>
          <a:prstGeom prst="rect">
            <a:avLst/>
          </a:prstGeom>
        </p:spPr>
        <p:txBody>
          <a:bodyPr/>
          <a:lstStyle>
            <a:lvl1pPr>
              <a:defRPr lang="es-ES" sz="2000" dirty="0">
                <a:solidFill>
                  <a:schemeClr val="tx2"/>
                </a:solidFill>
              </a:defRPr>
            </a:lvl1pPr>
            <a:lvl2pPr>
              <a:defRPr lang="es-ES" sz="1800" dirty="0">
                <a:solidFill>
                  <a:schemeClr val="tx2"/>
                </a:solidFill>
              </a:defRPr>
            </a:lvl2pPr>
            <a:lvl3pPr>
              <a:defRPr lang="es-ES" sz="1600" dirty="0">
                <a:solidFill>
                  <a:schemeClr val="tx2"/>
                </a:solidFill>
              </a:defRPr>
            </a:lvl3pPr>
            <a:lvl4pPr>
              <a:defRPr lang="es-ES" sz="1400" dirty="0">
                <a:solidFill>
                  <a:schemeClr val="tx2"/>
                </a:solidFill>
              </a:defRPr>
            </a:lvl4pPr>
            <a:lvl5pPr>
              <a:defRPr lang="es-MX" sz="1400" dirty="0">
                <a:solidFill>
                  <a:schemeClr val="tx2"/>
                </a:solidFill>
              </a:defRPr>
            </a:lvl5pPr>
          </a:lstStyle>
          <a:p>
            <a:pPr lvl="0">
              <a:buClr>
                <a:schemeClr val="tx1"/>
              </a:buClr>
            </a:pPr>
            <a:r>
              <a:rPr lang="es-ES" dirty="0"/>
              <a:t>Haga clic para modificar los estilos de texto del patrón</a:t>
            </a:r>
            <a:endParaRPr lang="es-ES" dirty="0"/>
          </a:p>
          <a:p>
            <a:pPr lvl="1">
              <a:buClr>
                <a:schemeClr val="tx1"/>
              </a:buClr>
            </a:pPr>
            <a:r>
              <a:rPr lang="es-ES" dirty="0"/>
              <a:t>Segundo nivel</a:t>
            </a:r>
            <a:endParaRPr lang="es-ES" dirty="0"/>
          </a:p>
          <a:p>
            <a:pPr lvl="2">
              <a:buClr>
                <a:schemeClr val="tx1"/>
              </a:buClr>
            </a:pPr>
            <a:r>
              <a:rPr lang="es-ES" dirty="0"/>
              <a:t>Tercer nivel</a:t>
            </a:r>
            <a:endParaRPr lang="es-ES" dirty="0"/>
          </a:p>
          <a:p>
            <a:pPr lvl="3">
              <a:buClr>
                <a:schemeClr val="tx1"/>
              </a:buClr>
            </a:pPr>
            <a:r>
              <a:rPr lang="es-ES" dirty="0"/>
              <a:t>Cuarto nivel</a:t>
            </a:r>
            <a:endParaRPr lang="es-ES" dirty="0"/>
          </a:p>
          <a:p>
            <a:pPr lvl="4">
              <a:buClr>
                <a:schemeClr val="tx1"/>
              </a:buClr>
            </a:pPr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732" name="Marcador de texto 17"/>
          <p:cNvSpPr>
            <a:spLocks noGrp="1"/>
          </p:cNvSpPr>
          <p:nvPr>
            <p:ph type="body" sz="quarter" idx="12" hasCustomPrompt="1"/>
          </p:nvPr>
        </p:nvSpPr>
        <p:spPr>
          <a:xfrm>
            <a:off x="5295900" y="1501140"/>
            <a:ext cx="5924550" cy="825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E000E0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  <a:endParaRPr lang="es-MX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ci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Marcador de posición de imagen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02917"/>
            <a:ext cx="12192000" cy="439737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  <a:defRPr lang="es-MX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</a:pPr>
            <a:r>
              <a:rPr lang="es-MX" dirty="0"/>
              <a:t>Tu imagen aquí</a:t>
            </a:r>
            <a:endParaRPr lang="es-MX" dirty="0"/>
          </a:p>
        </p:txBody>
      </p:sp>
      <p:sp>
        <p:nvSpPr>
          <p:cNvPr id="1048724" name="Marcador de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354875" y="6095470"/>
            <a:ext cx="6440711" cy="55967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Pie de foto</a:t>
            </a:r>
            <a:endParaRPr lang="es-ES" dirty="0"/>
          </a:p>
        </p:txBody>
      </p:sp>
      <p:sp>
        <p:nvSpPr>
          <p:cNvPr id="1048725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1048716" name="Rectángulo: una sola esquina redondeada 3"/>
          <p:cNvSpPr/>
          <p:nvPr userDrawn="1"/>
        </p:nvSpPr>
        <p:spPr>
          <a:xfrm flipH="1">
            <a:off x="0" y="5314950"/>
            <a:ext cx="12190815" cy="1543050"/>
          </a:xfrm>
          <a:prstGeom prst="round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/>
          </a:p>
        </p:txBody>
      </p:sp>
      <p:sp>
        <p:nvSpPr>
          <p:cNvPr id="1048717" name="Marcador de texto 12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63688"/>
            <a:ext cx="3232150" cy="2798762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1"/>
              </a:buClr>
              <a:defRPr sz="1800">
                <a:solidFill>
                  <a:schemeClr val="tx2"/>
                </a:solidFill>
              </a:defRPr>
            </a:lvl2pPr>
            <a:lvl3pPr>
              <a:buClr>
                <a:schemeClr val="tx1"/>
              </a:buClr>
              <a:defRPr sz="1600">
                <a:solidFill>
                  <a:schemeClr val="tx2"/>
                </a:solidFill>
              </a:defRPr>
            </a:lvl3pPr>
            <a:lvl4pPr>
              <a:buClr>
                <a:schemeClr val="tx1"/>
              </a:buClr>
              <a:defRPr sz="1400">
                <a:solidFill>
                  <a:schemeClr val="tx2"/>
                </a:solidFill>
              </a:defRPr>
            </a:lvl4pPr>
            <a:lvl5pPr>
              <a:buClr>
                <a:schemeClr val="tx1"/>
              </a:buClr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718" name="Marcador de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48492" y="1563370"/>
            <a:ext cx="3232150" cy="2798762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1"/>
              </a:buClr>
              <a:defRPr sz="1800">
                <a:solidFill>
                  <a:schemeClr val="tx2"/>
                </a:solidFill>
              </a:defRPr>
            </a:lvl2pPr>
            <a:lvl3pPr>
              <a:buClr>
                <a:schemeClr val="tx1"/>
              </a:buClr>
              <a:defRPr sz="1600">
                <a:solidFill>
                  <a:schemeClr val="tx2"/>
                </a:solidFill>
              </a:defRPr>
            </a:lvl3pPr>
            <a:lvl4pPr>
              <a:buClr>
                <a:schemeClr val="tx1"/>
              </a:buClr>
              <a:defRPr sz="1400">
                <a:solidFill>
                  <a:schemeClr val="tx2"/>
                </a:solidFill>
              </a:defRPr>
            </a:lvl4pPr>
            <a:lvl5pPr>
              <a:buClr>
                <a:schemeClr val="tx1"/>
              </a:buClr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719" name="Marcador de texto 12"/>
          <p:cNvSpPr>
            <a:spLocks noGrp="1"/>
          </p:cNvSpPr>
          <p:nvPr>
            <p:ph type="body" sz="quarter" idx="12" hasCustomPrompt="1"/>
          </p:nvPr>
        </p:nvSpPr>
        <p:spPr>
          <a:xfrm>
            <a:off x="8058784" y="1563370"/>
            <a:ext cx="3232150" cy="2798762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1"/>
              </a:buClr>
              <a:defRPr sz="1800">
                <a:solidFill>
                  <a:schemeClr val="tx2"/>
                </a:solidFill>
              </a:defRPr>
            </a:lvl2pPr>
            <a:lvl3pPr>
              <a:buClr>
                <a:schemeClr val="tx1"/>
              </a:buClr>
              <a:defRPr sz="1600">
                <a:solidFill>
                  <a:schemeClr val="tx2"/>
                </a:solidFill>
              </a:defRPr>
            </a:lvl3pPr>
            <a:lvl4pPr>
              <a:buClr>
                <a:schemeClr val="tx1"/>
              </a:buClr>
              <a:defRPr sz="1400">
                <a:solidFill>
                  <a:schemeClr val="tx2"/>
                </a:solidFill>
              </a:defRPr>
            </a:lvl4pPr>
            <a:lvl5pPr>
              <a:buClr>
                <a:schemeClr val="tx1"/>
              </a:buClr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720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554" y="6015038"/>
            <a:ext cx="3232150" cy="7143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Descripción 1</a:t>
            </a:r>
            <a:endParaRPr lang="es-ES" dirty="0"/>
          </a:p>
        </p:txBody>
      </p:sp>
      <p:sp>
        <p:nvSpPr>
          <p:cNvPr id="1048721" name="Marcador de texto 12"/>
          <p:cNvSpPr>
            <a:spLocks noGrp="1"/>
          </p:cNvSpPr>
          <p:nvPr>
            <p:ph type="body" sz="quarter" idx="14" hasCustomPrompt="1"/>
          </p:nvPr>
        </p:nvSpPr>
        <p:spPr>
          <a:xfrm>
            <a:off x="4448492" y="6015038"/>
            <a:ext cx="3232150" cy="7143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Descripción 2</a:t>
            </a:r>
            <a:endParaRPr lang="es-ES" dirty="0"/>
          </a:p>
        </p:txBody>
      </p:sp>
      <p:sp>
        <p:nvSpPr>
          <p:cNvPr id="1048722" name="Marcador de texto 12"/>
          <p:cNvSpPr>
            <a:spLocks noGrp="1"/>
          </p:cNvSpPr>
          <p:nvPr>
            <p:ph type="body" sz="quarter" idx="15" hasCustomPrompt="1"/>
          </p:nvPr>
        </p:nvSpPr>
        <p:spPr>
          <a:xfrm>
            <a:off x="8024430" y="6015038"/>
            <a:ext cx="3232150" cy="7143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Descripción 3</a:t>
            </a:r>
            <a:endParaRPr lang="es-E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chas gracia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9" name="Gráfico 502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1492410" y="2097342"/>
            <a:ext cx="832781" cy="612620"/>
          </a:xfrm>
          <a:prstGeom prst="rect">
            <a:avLst/>
          </a:prstGeom>
        </p:spPr>
      </p:pic>
      <p:pic>
        <p:nvPicPr>
          <p:cNvPr id="2097190" name="Gráfico 504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1235481" y="855630"/>
            <a:ext cx="1346639" cy="971550"/>
          </a:xfrm>
          <a:prstGeom prst="rect">
            <a:avLst/>
          </a:prstGeom>
        </p:spPr>
      </p:pic>
      <p:sp>
        <p:nvSpPr>
          <p:cNvPr id="1048733" name="Título 4"/>
          <p:cNvSpPr>
            <a:spLocks noGrp="1"/>
          </p:cNvSpPr>
          <p:nvPr>
            <p:ph type="title"/>
          </p:nvPr>
        </p:nvSpPr>
        <p:spPr>
          <a:xfrm>
            <a:off x="4191000" y="4366840"/>
            <a:ext cx="7181850" cy="9874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1048734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0" y="5468565"/>
            <a:ext cx="7181850" cy="514350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</a:lvl2pPr>
          </a:lstStyle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s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Marcador de texto 3"/>
          <p:cNvSpPr>
            <a:spLocks noGrp="1"/>
          </p:cNvSpPr>
          <p:nvPr>
            <p:ph type="body" sz="quarter" idx="10" hasCustomPrompt="1"/>
          </p:nvPr>
        </p:nvSpPr>
        <p:spPr>
          <a:xfrm>
            <a:off x="1344159" y="2612570"/>
            <a:ext cx="9759270" cy="192832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(…) Haga clic para modificar los estilos de texto del patrón</a:t>
            </a:r>
            <a:endParaRPr lang="es-ES" dirty="0"/>
          </a:p>
        </p:txBody>
      </p:sp>
      <p:sp>
        <p:nvSpPr>
          <p:cNvPr id="1048736" name="Marcador de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1480457" y="4721454"/>
            <a:ext cx="7384143" cy="55967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i="1"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Cita</a:t>
            </a:r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se cor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Marcador de texto 3"/>
          <p:cNvSpPr>
            <a:spLocks noGrp="1"/>
          </p:cNvSpPr>
          <p:nvPr>
            <p:ph type="body" sz="quarter" idx="10" hasCustomPrompt="1"/>
          </p:nvPr>
        </p:nvSpPr>
        <p:spPr>
          <a:xfrm>
            <a:off x="2423889" y="2685143"/>
            <a:ext cx="7309530" cy="142032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s-ES" dirty="0"/>
              <a:t>(…) Frase corta</a:t>
            </a:r>
            <a:endParaRPr lang="es-ES" dirty="0"/>
          </a:p>
        </p:txBody>
      </p:sp>
      <p:sp>
        <p:nvSpPr>
          <p:cNvPr id="1048738" name="Marcador de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2423889" y="4329568"/>
            <a:ext cx="6440711" cy="55967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i="1"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Cita</a:t>
            </a:r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bio de tema">
    <p:bg>
      <p:bgPr>
        <a:solidFill>
          <a:schemeClr val="tx1"/>
        </a:solidFill>
        <a:effectLst/>
      </p:bgPr>
    </p:bg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Título 1"/>
          <p:cNvSpPr>
            <a:spLocks noGrp="1"/>
          </p:cNvSpPr>
          <p:nvPr>
            <p:ph type="title" hasCustomPrompt="1"/>
          </p:nvPr>
        </p:nvSpPr>
        <p:spPr>
          <a:xfrm>
            <a:off x="2550884" y="4216878"/>
            <a:ext cx="6212115" cy="1510821"/>
          </a:xfrm>
          <a:prstGeom prst="rect">
            <a:avLst/>
          </a:prstGeom>
        </p:spPr>
        <p:txBody>
          <a:bodyPr anchor="ctr"/>
          <a:lstStyle>
            <a:lvl1pPr algn="l"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 dirty="0"/>
              <a:t>Aquí va el subtítulo o tema nuevo.</a:t>
            </a:r>
            <a:br>
              <a:rPr lang="es-ES" dirty="0"/>
            </a:br>
            <a:r>
              <a:rPr lang="es-ES" dirty="0"/>
              <a:t>Copie el círculo de la diapo similar de manera que variar el color y el campo de texto asociado.</a:t>
            </a:r>
            <a:endParaRPr lang="en-US" dirty="0"/>
          </a:p>
        </p:txBody>
      </p:sp>
      <p:grpSp>
        <p:nvGrpSpPr>
          <p:cNvPr id="124" name="Grupo 3"/>
          <p:cNvGrpSpPr/>
          <p:nvPr userDrawn="1"/>
        </p:nvGrpSpPr>
        <p:grpSpPr>
          <a:xfrm>
            <a:off x="-26829" y="1231683"/>
            <a:ext cx="2884330" cy="5331894"/>
            <a:chOff x="-1429" y="598714"/>
            <a:chExt cx="3062129" cy="5660570"/>
          </a:xfrm>
          <a:solidFill>
            <a:schemeClr val="bg1"/>
          </a:solidFill>
        </p:grpSpPr>
        <p:sp>
          <p:nvSpPr>
            <p:cNvPr id="1048740" name="Forma libre: forma 4"/>
            <p:cNvSpPr/>
            <p:nvPr/>
          </p:nvSpPr>
          <p:spPr>
            <a:xfrm>
              <a:off x="-1428" y="598714"/>
              <a:ext cx="3062128" cy="3169214"/>
            </a:xfrm>
            <a:custGeom>
              <a:avLst/>
              <a:gdLst>
                <a:gd name="connsiteX0" fmla="*/ 0 w 3062128"/>
                <a:gd name="connsiteY0" fmla="*/ 0 h 3169214"/>
                <a:gd name="connsiteX1" fmla="*/ 2818899 w 3062128"/>
                <a:gd name="connsiteY1" fmla="*/ 2540906 h 3169214"/>
                <a:gd name="connsiteX2" fmla="*/ 2821161 w 3062128"/>
                <a:gd name="connsiteY2" fmla="*/ 2585651 h 3169214"/>
                <a:gd name="connsiteX3" fmla="*/ 2821162 w 3062128"/>
                <a:gd name="connsiteY3" fmla="*/ 2585651 h 3169214"/>
                <a:gd name="connsiteX4" fmla="*/ 2826996 w 3062128"/>
                <a:gd name="connsiteY4" fmla="*/ 2586239 h 3169214"/>
                <a:gd name="connsiteX5" fmla="*/ 3062128 w 3062128"/>
                <a:gd name="connsiteY5" fmla="*/ 2874735 h 3169214"/>
                <a:gd name="connsiteX6" fmla="*/ 2826996 w 3062128"/>
                <a:gd name="connsiteY6" fmla="*/ 3163231 h 3169214"/>
                <a:gd name="connsiteX7" fmla="*/ 2812013 w 3062128"/>
                <a:gd name="connsiteY7" fmla="*/ 3164741 h 3169214"/>
                <a:gd name="connsiteX8" fmla="*/ 2767649 w 3062128"/>
                <a:gd name="connsiteY8" fmla="*/ 3169214 h 3169214"/>
                <a:gd name="connsiteX9" fmla="*/ 2708301 w 3062128"/>
                <a:gd name="connsiteY9" fmla="*/ 3163231 h 3169214"/>
                <a:gd name="connsiteX10" fmla="*/ 2680188 w 3062128"/>
                <a:gd name="connsiteY10" fmla="*/ 3154504 h 3169214"/>
                <a:gd name="connsiteX11" fmla="*/ 2653024 w 3062128"/>
                <a:gd name="connsiteY11" fmla="*/ 3146072 h 3169214"/>
                <a:gd name="connsiteX12" fmla="*/ 2473169 w 3062128"/>
                <a:gd name="connsiteY12" fmla="*/ 2874735 h 3169214"/>
                <a:gd name="connsiteX13" fmla="*/ 2653024 w 3062128"/>
                <a:gd name="connsiteY13" fmla="*/ 2603398 h 3169214"/>
                <a:gd name="connsiteX14" fmla="*/ 2690422 w 3062128"/>
                <a:gd name="connsiteY14" fmla="*/ 2591789 h 3169214"/>
                <a:gd name="connsiteX15" fmla="*/ 2708301 w 3062128"/>
                <a:gd name="connsiteY15" fmla="*/ 2586239 h 3169214"/>
                <a:gd name="connsiteX16" fmla="*/ 2767648 w 3062128"/>
                <a:gd name="connsiteY16" fmla="*/ 2580256 h 3169214"/>
                <a:gd name="connsiteX17" fmla="*/ 2767648 w 3062128"/>
                <a:gd name="connsiteY17" fmla="*/ 2580256 h 3169214"/>
                <a:gd name="connsiteX18" fmla="*/ 2708300 w 3062128"/>
                <a:gd name="connsiteY18" fmla="*/ 2586239 h 3169214"/>
                <a:gd name="connsiteX19" fmla="*/ 2690421 w 3062128"/>
                <a:gd name="connsiteY19" fmla="*/ 2591789 h 3169214"/>
                <a:gd name="connsiteX20" fmla="*/ 2689427 w 3062128"/>
                <a:gd name="connsiteY20" fmla="*/ 2570771 h 3169214"/>
                <a:gd name="connsiteX21" fmla="*/ 276233 w 3062128"/>
                <a:gd name="connsiteY21" fmla="*/ 139151 h 3169214"/>
                <a:gd name="connsiteX22" fmla="*/ 0 w 3062128"/>
                <a:gd name="connsiteY22" fmla="*/ 125185 h 3169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62128" h="3169214">
                  <a:moveTo>
                    <a:pt x="0" y="0"/>
                  </a:moveTo>
                  <a:cubicBezTo>
                    <a:pt x="1467108" y="0"/>
                    <a:pt x="2673794" y="1113717"/>
                    <a:pt x="2818899" y="2540906"/>
                  </a:cubicBezTo>
                  <a:lnTo>
                    <a:pt x="2821161" y="2585651"/>
                  </a:lnTo>
                  <a:lnTo>
                    <a:pt x="2821162" y="2585651"/>
                  </a:lnTo>
                  <a:lnTo>
                    <a:pt x="2826996" y="2586239"/>
                  </a:lnTo>
                  <a:cubicBezTo>
                    <a:pt x="2961186" y="2613698"/>
                    <a:pt x="3062128" y="2732428"/>
                    <a:pt x="3062128" y="2874735"/>
                  </a:cubicBezTo>
                  <a:cubicBezTo>
                    <a:pt x="3062128" y="3017041"/>
                    <a:pt x="2961186" y="3135772"/>
                    <a:pt x="2826996" y="3163231"/>
                  </a:cubicBezTo>
                  <a:lnTo>
                    <a:pt x="2812013" y="3164741"/>
                  </a:lnTo>
                  <a:lnTo>
                    <a:pt x="2767649" y="3169214"/>
                  </a:lnTo>
                  <a:cubicBezTo>
                    <a:pt x="2747320" y="3169214"/>
                    <a:pt x="2727471" y="3167154"/>
                    <a:pt x="2708301" y="3163231"/>
                  </a:cubicBezTo>
                  <a:lnTo>
                    <a:pt x="2680188" y="3154504"/>
                  </a:lnTo>
                  <a:lnTo>
                    <a:pt x="2653024" y="3146072"/>
                  </a:lnTo>
                  <a:cubicBezTo>
                    <a:pt x="2547331" y="3101368"/>
                    <a:pt x="2473169" y="2996712"/>
                    <a:pt x="2473169" y="2874735"/>
                  </a:cubicBezTo>
                  <a:cubicBezTo>
                    <a:pt x="2473169" y="2752758"/>
                    <a:pt x="2547331" y="2648102"/>
                    <a:pt x="2653024" y="2603398"/>
                  </a:cubicBezTo>
                  <a:lnTo>
                    <a:pt x="2690422" y="2591789"/>
                  </a:lnTo>
                  <a:lnTo>
                    <a:pt x="2708301" y="2586239"/>
                  </a:lnTo>
                  <a:lnTo>
                    <a:pt x="2767648" y="2580256"/>
                  </a:lnTo>
                  <a:lnTo>
                    <a:pt x="2767648" y="2580256"/>
                  </a:lnTo>
                  <a:cubicBezTo>
                    <a:pt x="2747319" y="2580256"/>
                    <a:pt x="2727470" y="2582316"/>
                    <a:pt x="2708300" y="2586239"/>
                  </a:cubicBezTo>
                  <a:lnTo>
                    <a:pt x="2690421" y="2591789"/>
                  </a:lnTo>
                  <a:lnTo>
                    <a:pt x="2689427" y="2570771"/>
                  </a:lnTo>
                  <a:cubicBezTo>
                    <a:pt x="2567641" y="1289633"/>
                    <a:pt x="1553434" y="269021"/>
                    <a:pt x="276233" y="139151"/>
                  </a:cubicBezTo>
                  <a:lnTo>
                    <a:pt x="0" y="125185"/>
                  </a:lnTo>
                  <a:close/>
                </a:path>
              </a:pathLst>
            </a:cu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es-MX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048741" name="Forma libre: forma 5"/>
            <p:cNvSpPr/>
            <p:nvPr/>
          </p:nvSpPr>
          <p:spPr>
            <a:xfrm>
              <a:off x="-1429" y="4874266"/>
              <a:ext cx="2437448" cy="1385018"/>
            </a:xfrm>
            <a:custGeom>
              <a:avLst/>
              <a:gdLst>
                <a:gd name="connsiteX0" fmla="*/ 1990931 w 2437448"/>
                <a:gd name="connsiteY0" fmla="*/ 382562 h 1385018"/>
                <a:gd name="connsiteX1" fmla="*/ 2019843 w 2437448"/>
                <a:gd name="connsiteY1" fmla="*/ 417603 h 1385018"/>
                <a:gd name="connsiteX2" fmla="*/ 2056047 w 2437448"/>
                <a:gd name="connsiteY2" fmla="*/ 447474 h 1385018"/>
                <a:gd name="connsiteX3" fmla="*/ 2087074 w 2437448"/>
                <a:gd name="connsiteY3" fmla="*/ 464315 h 1385018"/>
                <a:gd name="connsiteX4" fmla="*/ 2003607 w 2437448"/>
                <a:gd name="connsiteY4" fmla="*/ 556047 h 1385018"/>
                <a:gd name="connsiteX5" fmla="*/ 0 w 2437448"/>
                <a:gd name="connsiteY5" fmla="*/ 1385018 h 1385018"/>
                <a:gd name="connsiteX6" fmla="*/ 0 w 2437448"/>
                <a:gd name="connsiteY6" fmla="*/ 1259832 h 1385018"/>
                <a:gd name="connsiteX7" fmla="*/ 276233 w 2437448"/>
                <a:gd name="connsiteY7" fmla="*/ 1245866 h 1385018"/>
                <a:gd name="connsiteX8" fmla="*/ 1828523 w 2437448"/>
                <a:gd name="connsiteY8" fmla="*/ 546145 h 1385018"/>
                <a:gd name="connsiteX9" fmla="*/ 2379419 w 2437448"/>
                <a:gd name="connsiteY9" fmla="*/ 88158 h 1385018"/>
                <a:gd name="connsiteX10" fmla="*/ 2395670 w 2437448"/>
                <a:gd name="connsiteY10" fmla="*/ 107854 h 1385018"/>
                <a:gd name="connsiteX11" fmla="*/ 2437448 w 2437448"/>
                <a:gd name="connsiteY11" fmla="*/ 244627 h 1385018"/>
                <a:gd name="connsiteX12" fmla="*/ 2192821 w 2437448"/>
                <a:gd name="connsiteY12" fmla="*/ 489253 h 1385018"/>
                <a:gd name="connsiteX13" fmla="*/ 2097601 w 2437448"/>
                <a:gd name="connsiteY13" fmla="*/ 470029 h 1385018"/>
                <a:gd name="connsiteX14" fmla="*/ 2087075 w 2437448"/>
                <a:gd name="connsiteY14" fmla="*/ 464316 h 1385018"/>
                <a:gd name="connsiteX15" fmla="*/ 2186489 w 2437448"/>
                <a:gd name="connsiteY15" fmla="*/ 355058 h 1385018"/>
                <a:gd name="connsiteX16" fmla="*/ 2349607 w 2437448"/>
                <a:gd name="connsiteY16" fmla="*/ 137173 h 1385018"/>
                <a:gd name="connsiteX17" fmla="*/ 2273238 w 2437448"/>
                <a:gd name="connsiteY17" fmla="*/ 14629 h 1385018"/>
                <a:gd name="connsiteX18" fmla="*/ 2288041 w 2437448"/>
                <a:gd name="connsiteY18" fmla="*/ 19224 h 1385018"/>
                <a:gd name="connsiteX19" fmla="*/ 2365799 w 2437448"/>
                <a:gd name="connsiteY19" fmla="*/ 71649 h 1385018"/>
                <a:gd name="connsiteX20" fmla="*/ 2379419 w 2437448"/>
                <a:gd name="connsiteY20" fmla="*/ 88157 h 1385018"/>
                <a:gd name="connsiteX21" fmla="*/ 2349607 w 2437448"/>
                <a:gd name="connsiteY21" fmla="*/ 137172 h 1385018"/>
                <a:gd name="connsiteX22" fmla="*/ 2186489 w 2437448"/>
                <a:gd name="connsiteY22" fmla="*/ 355057 h 1385018"/>
                <a:gd name="connsiteX23" fmla="*/ 2087075 w 2437448"/>
                <a:gd name="connsiteY23" fmla="*/ 464315 h 1385018"/>
                <a:gd name="connsiteX24" fmla="*/ 2056048 w 2437448"/>
                <a:gd name="connsiteY24" fmla="*/ 447474 h 1385018"/>
                <a:gd name="connsiteX25" fmla="*/ 2019844 w 2437448"/>
                <a:gd name="connsiteY25" fmla="*/ 417603 h 1385018"/>
                <a:gd name="connsiteX26" fmla="*/ 1990932 w 2437448"/>
                <a:gd name="connsiteY26" fmla="*/ 382562 h 1385018"/>
                <a:gd name="connsiteX27" fmla="*/ 1999848 w 2437448"/>
                <a:gd name="connsiteY27" fmla="*/ 373581 h 1385018"/>
                <a:gd name="connsiteX28" fmla="*/ 2155206 w 2437448"/>
                <a:gd name="connsiteY28" fmla="*/ 186226 h 1385018"/>
                <a:gd name="connsiteX29" fmla="*/ 2192820 w 2437448"/>
                <a:gd name="connsiteY29" fmla="*/ 0 h 1385018"/>
                <a:gd name="connsiteX30" fmla="*/ 2242121 w 2437448"/>
                <a:gd name="connsiteY30" fmla="*/ 4970 h 1385018"/>
                <a:gd name="connsiteX31" fmla="*/ 2273237 w 2437448"/>
                <a:gd name="connsiteY31" fmla="*/ 14629 h 1385018"/>
                <a:gd name="connsiteX32" fmla="*/ 2155205 w 2437448"/>
                <a:gd name="connsiteY32" fmla="*/ 186226 h 1385018"/>
                <a:gd name="connsiteX33" fmla="*/ 1999847 w 2437448"/>
                <a:gd name="connsiteY33" fmla="*/ 373581 h 1385018"/>
                <a:gd name="connsiteX34" fmla="*/ 1990931 w 2437448"/>
                <a:gd name="connsiteY34" fmla="*/ 382562 h 1385018"/>
                <a:gd name="connsiteX35" fmla="*/ 1989971 w 2437448"/>
                <a:gd name="connsiteY35" fmla="*/ 381399 h 1385018"/>
                <a:gd name="connsiteX36" fmla="*/ 1948193 w 2437448"/>
                <a:gd name="connsiteY36" fmla="*/ 244626 h 1385018"/>
                <a:gd name="connsiteX37" fmla="*/ 2192820 w 2437448"/>
                <a:gd name="connsiteY37" fmla="*/ 0 h 1385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437448" h="1385018">
                  <a:moveTo>
                    <a:pt x="1990931" y="382562"/>
                  </a:moveTo>
                  <a:lnTo>
                    <a:pt x="2019843" y="417603"/>
                  </a:lnTo>
                  <a:cubicBezTo>
                    <a:pt x="2030910" y="428670"/>
                    <a:pt x="2043032" y="438682"/>
                    <a:pt x="2056047" y="447474"/>
                  </a:cubicBezTo>
                  <a:lnTo>
                    <a:pt x="2087074" y="464315"/>
                  </a:lnTo>
                  <a:lnTo>
                    <a:pt x="2003607" y="556047"/>
                  </a:lnTo>
                  <a:cubicBezTo>
                    <a:pt x="1490839" y="1068228"/>
                    <a:pt x="782457" y="1385018"/>
                    <a:pt x="0" y="1385018"/>
                  </a:cubicBezTo>
                  <a:lnTo>
                    <a:pt x="0" y="1259832"/>
                  </a:lnTo>
                  <a:lnTo>
                    <a:pt x="276233" y="1245866"/>
                  </a:lnTo>
                  <a:cubicBezTo>
                    <a:pt x="872260" y="1185260"/>
                    <a:pt x="1411013" y="930671"/>
                    <a:pt x="1828523" y="546145"/>
                  </a:cubicBezTo>
                  <a:close/>
                  <a:moveTo>
                    <a:pt x="2379419" y="88158"/>
                  </a:moveTo>
                  <a:lnTo>
                    <a:pt x="2395670" y="107854"/>
                  </a:lnTo>
                  <a:cubicBezTo>
                    <a:pt x="2422046" y="146897"/>
                    <a:pt x="2437448" y="193964"/>
                    <a:pt x="2437448" y="244627"/>
                  </a:cubicBezTo>
                  <a:cubicBezTo>
                    <a:pt x="2437448" y="379730"/>
                    <a:pt x="2327925" y="489253"/>
                    <a:pt x="2192821" y="489253"/>
                  </a:cubicBezTo>
                  <a:cubicBezTo>
                    <a:pt x="2159045" y="489253"/>
                    <a:pt x="2126868" y="482408"/>
                    <a:pt x="2097601" y="470029"/>
                  </a:cubicBezTo>
                  <a:lnTo>
                    <a:pt x="2087075" y="464316"/>
                  </a:lnTo>
                  <a:lnTo>
                    <a:pt x="2186489" y="355058"/>
                  </a:lnTo>
                  <a:cubicBezTo>
                    <a:pt x="2244235" y="285167"/>
                    <a:pt x="2298687" y="212459"/>
                    <a:pt x="2349607" y="137173"/>
                  </a:cubicBezTo>
                  <a:close/>
                  <a:moveTo>
                    <a:pt x="2273238" y="14629"/>
                  </a:moveTo>
                  <a:lnTo>
                    <a:pt x="2288041" y="19224"/>
                  </a:lnTo>
                  <a:cubicBezTo>
                    <a:pt x="2317308" y="31603"/>
                    <a:pt x="2343664" y="49515"/>
                    <a:pt x="2365799" y="71649"/>
                  </a:cubicBezTo>
                  <a:lnTo>
                    <a:pt x="2379419" y="88157"/>
                  </a:lnTo>
                  <a:lnTo>
                    <a:pt x="2349607" y="137172"/>
                  </a:lnTo>
                  <a:cubicBezTo>
                    <a:pt x="2298687" y="212458"/>
                    <a:pt x="2244235" y="285166"/>
                    <a:pt x="2186489" y="355057"/>
                  </a:cubicBezTo>
                  <a:lnTo>
                    <a:pt x="2087075" y="464315"/>
                  </a:lnTo>
                  <a:lnTo>
                    <a:pt x="2056048" y="447474"/>
                  </a:lnTo>
                  <a:cubicBezTo>
                    <a:pt x="2043033" y="438682"/>
                    <a:pt x="2030911" y="428670"/>
                    <a:pt x="2019844" y="417603"/>
                  </a:cubicBezTo>
                  <a:lnTo>
                    <a:pt x="1990932" y="382562"/>
                  </a:lnTo>
                  <a:lnTo>
                    <a:pt x="1999848" y="373581"/>
                  </a:lnTo>
                  <a:cubicBezTo>
                    <a:pt x="2054357" y="313532"/>
                    <a:pt x="2106205" y="251018"/>
                    <a:pt x="2155206" y="186226"/>
                  </a:cubicBezTo>
                  <a:close/>
                  <a:moveTo>
                    <a:pt x="2192820" y="0"/>
                  </a:moveTo>
                  <a:cubicBezTo>
                    <a:pt x="2209708" y="0"/>
                    <a:pt x="2226196" y="1712"/>
                    <a:pt x="2242121" y="4970"/>
                  </a:cubicBezTo>
                  <a:lnTo>
                    <a:pt x="2273237" y="14629"/>
                  </a:lnTo>
                  <a:lnTo>
                    <a:pt x="2155205" y="186226"/>
                  </a:lnTo>
                  <a:cubicBezTo>
                    <a:pt x="2106204" y="251018"/>
                    <a:pt x="2054356" y="313532"/>
                    <a:pt x="1999847" y="373581"/>
                  </a:cubicBezTo>
                  <a:lnTo>
                    <a:pt x="1990931" y="382562"/>
                  </a:lnTo>
                  <a:lnTo>
                    <a:pt x="1989971" y="381399"/>
                  </a:lnTo>
                  <a:cubicBezTo>
                    <a:pt x="1963595" y="342356"/>
                    <a:pt x="1948193" y="295290"/>
                    <a:pt x="1948193" y="244626"/>
                  </a:cubicBezTo>
                  <a:cubicBezTo>
                    <a:pt x="1948193" y="109523"/>
                    <a:pt x="2057716" y="0"/>
                    <a:pt x="2192820" y="0"/>
                  </a:cubicBezTo>
                  <a:close/>
                </a:path>
              </a:pathLst>
            </a:cu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es-MX" b="1" dirty="0">
                <a:solidFill>
                  <a:schemeClr val="tx2"/>
                </a:solidFill>
                <a:latin typeface="+mj-l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n + tex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522029" cy="825046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1048611" name="Marcador de posición de imagen 10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01140"/>
            <a:ext cx="4107180" cy="5356860"/>
          </a:xfrm>
          <a:custGeom>
            <a:avLst/>
            <a:gdLst>
              <a:gd name="connsiteX0" fmla="*/ 0 w 4065188"/>
              <a:gd name="connsiteY0" fmla="*/ 0 h 5302702"/>
              <a:gd name="connsiteX1" fmla="*/ 3435902 w 4065188"/>
              <a:gd name="connsiteY1" fmla="*/ 0 h 5302702"/>
              <a:gd name="connsiteX2" fmla="*/ 4065188 w 4065188"/>
              <a:gd name="connsiteY2" fmla="*/ 629286 h 5302702"/>
              <a:gd name="connsiteX3" fmla="*/ 4065188 w 4065188"/>
              <a:gd name="connsiteY3" fmla="*/ 5302702 h 5302702"/>
              <a:gd name="connsiteX4" fmla="*/ 0 w 4065188"/>
              <a:gd name="connsiteY4" fmla="*/ 5302702 h 5302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5188" h="5302702">
                <a:moveTo>
                  <a:pt x="0" y="0"/>
                </a:moveTo>
                <a:lnTo>
                  <a:pt x="3435902" y="0"/>
                </a:lnTo>
                <a:cubicBezTo>
                  <a:pt x="3783447" y="0"/>
                  <a:pt x="4065188" y="281741"/>
                  <a:pt x="4065188" y="629286"/>
                </a:cubicBezTo>
                <a:lnTo>
                  <a:pt x="4065188" y="5302702"/>
                </a:lnTo>
                <a:lnTo>
                  <a:pt x="0" y="530270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s-MX" dirty="0"/>
              <a:t>Tu imagen aquí</a:t>
            </a:r>
            <a:endParaRPr lang="es-MX" dirty="0"/>
          </a:p>
        </p:txBody>
      </p:sp>
      <p:sp>
        <p:nvSpPr>
          <p:cNvPr id="1048612" name="Marcador de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295900" y="2430780"/>
            <a:ext cx="5924550" cy="3097184"/>
          </a:xfrm>
          <a:prstGeom prst="rect">
            <a:avLst/>
          </a:prstGeom>
        </p:spPr>
        <p:txBody>
          <a:bodyPr/>
          <a:lstStyle>
            <a:lvl1pPr>
              <a:defRPr lang="es-ES" sz="2000" dirty="0">
                <a:solidFill>
                  <a:schemeClr val="tx2"/>
                </a:solidFill>
              </a:defRPr>
            </a:lvl1pPr>
            <a:lvl2pPr>
              <a:defRPr lang="es-ES" sz="1800" dirty="0">
                <a:solidFill>
                  <a:schemeClr val="tx2"/>
                </a:solidFill>
              </a:defRPr>
            </a:lvl2pPr>
            <a:lvl3pPr>
              <a:defRPr lang="es-ES" sz="1600" dirty="0">
                <a:solidFill>
                  <a:schemeClr val="tx2"/>
                </a:solidFill>
              </a:defRPr>
            </a:lvl3pPr>
            <a:lvl4pPr>
              <a:defRPr lang="es-ES" sz="1400" dirty="0">
                <a:solidFill>
                  <a:schemeClr val="tx2"/>
                </a:solidFill>
              </a:defRPr>
            </a:lvl4pPr>
            <a:lvl5pPr>
              <a:defRPr lang="es-MX" sz="1400" dirty="0">
                <a:solidFill>
                  <a:schemeClr val="tx2"/>
                </a:solidFill>
              </a:defRPr>
            </a:lvl5pPr>
          </a:lstStyle>
          <a:p>
            <a:pPr lvl="0">
              <a:buClr>
                <a:schemeClr val="tx1"/>
              </a:buClr>
            </a:pPr>
            <a:r>
              <a:rPr lang="es-ES" dirty="0"/>
              <a:t>Haga clic para modificar los estilos de texto del patrón</a:t>
            </a:r>
            <a:endParaRPr lang="es-ES" dirty="0"/>
          </a:p>
          <a:p>
            <a:pPr lvl="1">
              <a:buClr>
                <a:schemeClr val="tx1"/>
              </a:buClr>
            </a:pPr>
            <a:r>
              <a:rPr lang="es-ES" dirty="0"/>
              <a:t>Segundo nivel</a:t>
            </a:r>
            <a:endParaRPr lang="es-ES" dirty="0"/>
          </a:p>
          <a:p>
            <a:pPr lvl="2">
              <a:buClr>
                <a:schemeClr val="tx1"/>
              </a:buClr>
            </a:pPr>
            <a:r>
              <a:rPr lang="es-ES" dirty="0"/>
              <a:t>Tercer nivel</a:t>
            </a:r>
            <a:endParaRPr lang="es-ES" dirty="0"/>
          </a:p>
          <a:p>
            <a:pPr lvl="3">
              <a:buClr>
                <a:schemeClr val="tx1"/>
              </a:buClr>
            </a:pPr>
            <a:r>
              <a:rPr lang="es-ES" dirty="0"/>
              <a:t>Cuarto nivel</a:t>
            </a:r>
            <a:endParaRPr lang="es-ES" dirty="0"/>
          </a:p>
          <a:p>
            <a:pPr lvl="4">
              <a:buClr>
                <a:schemeClr val="tx1"/>
              </a:buClr>
            </a:pPr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1048613" name="Marcador de texto 17"/>
          <p:cNvSpPr>
            <a:spLocks noGrp="1"/>
          </p:cNvSpPr>
          <p:nvPr>
            <p:ph type="body" sz="quarter" idx="12" hasCustomPrompt="1"/>
          </p:nvPr>
        </p:nvSpPr>
        <p:spPr>
          <a:xfrm>
            <a:off x="5295900" y="1501140"/>
            <a:ext cx="5924550" cy="825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E000E0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  <a:endParaRPr lang="es-MX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 Slide">
  <p:cSld name="Blank Slide">
    <p:spTree>
      <p:nvGrpSpPr>
        <p:cNvPr id="78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Marcador de número de diapositiva 3"/>
          <p:cNvSpPr txBox="1"/>
          <p:nvPr userDrawn="1"/>
        </p:nvSpPr>
        <p:spPr>
          <a:xfrm>
            <a:off x="8534400" y="58565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59F69EC-56DA-4F86-A48E-0043D181979E}" type="slidenum">
              <a:rPr lang="en-US" smtClean="0">
                <a:solidFill>
                  <a:schemeClr val="tx1"/>
                </a:solidFill>
              </a:rPr>
            </a:fld>
            <a:endParaRPr lang="en-US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9.jpeg"/><Relationship Id="rId8" Type="http://schemas.openxmlformats.org/officeDocument/2006/relationships/image" Target="../media/image38.jpeg"/><Relationship Id="rId7" Type="http://schemas.openxmlformats.org/officeDocument/2006/relationships/image" Target="../media/image37.png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4.jpeg"/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5" Type="http://schemas.openxmlformats.org/officeDocument/2006/relationships/notesSlide" Target="../notesSlides/notesSlide6.xml"/><Relationship Id="rId14" Type="http://schemas.openxmlformats.org/officeDocument/2006/relationships/slideLayout" Target="../slideLayouts/slideLayout8.xml"/><Relationship Id="rId13" Type="http://schemas.openxmlformats.org/officeDocument/2006/relationships/image" Target="../media/image43.png"/><Relationship Id="rId12" Type="http://schemas.openxmlformats.org/officeDocument/2006/relationships/image" Target="../media/image42.jpeg"/><Relationship Id="rId11" Type="http://schemas.openxmlformats.org/officeDocument/2006/relationships/image" Target="../media/image41.jpeg"/><Relationship Id="rId10" Type="http://schemas.openxmlformats.org/officeDocument/2006/relationships/image" Target="../media/image40.jpeg"/><Relationship Id="rId1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6.jpeg"/><Relationship Id="rId1" Type="http://schemas.openxmlformats.org/officeDocument/2006/relationships/image" Target="../media/image4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jpeg"/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54.png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image" Target="../media/image5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2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ítulo 1"/>
          <p:cNvSpPr txBox="1"/>
          <p:nvPr/>
        </p:nvSpPr>
        <p:spPr>
          <a:xfrm>
            <a:off x="3159090" y="1055747"/>
            <a:ext cx="7811703" cy="987425"/>
          </a:xfrm>
          <a:prstGeom prst="rect">
            <a:avLst/>
          </a:prstGeom>
        </p:spPr>
        <p:txBody>
          <a:bodyPr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dirty="0"/>
              <a:t>Trabajo de diploma para optar por el título de Ingeniero en Ciencias Informáticas</a:t>
            </a:r>
            <a:endParaRPr lang="es-MX" dirty="0"/>
          </a:p>
        </p:txBody>
      </p:sp>
      <p:sp>
        <p:nvSpPr>
          <p:cNvPr id="1048603" name="Rectángulo 8"/>
          <p:cNvSpPr/>
          <p:nvPr/>
        </p:nvSpPr>
        <p:spPr>
          <a:xfrm>
            <a:off x="3039819" y="2775455"/>
            <a:ext cx="7673009" cy="13836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es-MX" sz="2800" b="1" dirty="0">
                <a:latin typeface="+mj-lt"/>
                <a:ea typeface="+mj-ea"/>
                <a:cs typeface="+mj-cs"/>
              </a:rPr>
              <a:t>Sistema de gesti</a:t>
            </a:r>
            <a:r>
              <a:rPr lang="en-US" altLang="en-US" sz="2800" b="1" dirty="0">
                <a:latin typeface="+mj-lt"/>
                <a:ea typeface="+mj-ea"/>
                <a:cs typeface="+mj-cs"/>
              </a:rPr>
              <a:t>ó</a:t>
            </a:r>
            <a:r>
              <a:rPr lang="en-US" altLang="es-MX" sz="2800" b="1" dirty="0">
                <a:latin typeface="+mj-lt"/>
                <a:ea typeface="+mj-ea"/>
                <a:cs typeface="+mj-cs"/>
              </a:rPr>
              <a:t>n de proyectos para Optimizar el Rendimiento del Equipo de Informatizaci</a:t>
            </a:r>
            <a:r>
              <a:rPr lang="en-US" altLang="en-US" sz="2800" b="1" dirty="0">
                <a:latin typeface="+mj-lt"/>
                <a:ea typeface="+mj-ea"/>
                <a:cs typeface="+mj-cs"/>
              </a:rPr>
              <a:t>ó</a:t>
            </a:r>
            <a:r>
              <a:rPr lang="en-US" altLang="es-MX" sz="2800" b="1" dirty="0">
                <a:latin typeface="+mj-lt"/>
                <a:ea typeface="+mj-ea"/>
                <a:cs typeface="+mj-cs"/>
              </a:rPr>
              <a:t>n del INOTU.</a:t>
            </a:r>
            <a:endParaRPr lang="en-US" altLang="es-MX" sz="2800" b="1" dirty="0">
              <a:latin typeface="+mj-lt"/>
              <a:ea typeface="+mj-ea"/>
              <a:cs typeface="+mj-cs"/>
            </a:endParaRPr>
          </a:p>
        </p:txBody>
      </p:sp>
      <p:sp>
        <p:nvSpPr>
          <p:cNvPr id="1048604" name="Rectángulo 9"/>
          <p:cNvSpPr/>
          <p:nvPr/>
        </p:nvSpPr>
        <p:spPr>
          <a:xfrm>
            <a:off x="4384577" y="2155398"/>
            <a:ext cx="477456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s-ES" sz="1600" b="1" dirty="0"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s-ES" sz="2400" dirty="0">
                <a:latin typeface="+mj-lt"/>
                <a:ea typeface="+mj-ea"/>
                <a:cs typeface="+mj-cs"/>
              </a:rPr>
              <a:t>FACULTAD </a:t>
            </a:r>
            <a:r>
              <a:rPr lang="es-MX" altLang="es-ES" sz="2400" dirty="0">
                <a:latin typeface="+mj-lt"/>
                <a:ea typeface="+mj-ea"/>
                <a:cs typeface="+mj-cs"/>
              </a:rPr>
              <a:t>DE TECNOLOG</a:t>
            </a:r>
            <a:r>
              <a:rPr lang="en-US" altLang="en-US" sz="2400" dirty="0">
                <a:latin typeface="+mj-lt"/>
                <a:ea typeface="+mj-ea"/>
                <a:cs typeface="+mj-cs"/>
              </a:rPr>
              <a:t>Í</a:t>
            </a:r>
            <a:r>
              <a:rPr lang="es-MX" altLang="es-ES" sz="2400" dirty="0">
                <a:latin typeface="+mj-lt"/>
                <a:ea typeface="+mj-ea"/>
                <a:cs typeface="+mj-cs"/>
              </a:rPr>
              <a:t>AS LIBRES</a:t>
            </a:r>
            <a:endParaRPr lang="es-MX" altLang="es-ES" sz="2400" dirty="0">
              <a:latin typeface="+mj-lt"/>
              <a:ea typeface="+mj-ea"/>
              <a:cs typeface="+mj-cs"/>
            </a:endParaRPr>
          </a:p>
        </p:txBody>
      </p:sp>
      <p:sp>
        <p:nvSpPr>
          <p:cNvPr id="1048605" name="Marcador de texto 2"/>
          <p:cNvSpPr txBox="1"/>
          <p:nvPr/>
        </p:nvSpPr>
        <p:spPr>
          <a:xfrm>
            <a:off x="837126" y="5202088"/>
            <a:ext cx="5258873" cy="514350"/>
          </a:xfrm>
          <a:prstGeom prst="rect">
            <a:avLst/>
          </a:prstGeom>
        </p:spPr>
        <p:txBody>
          <a:bodyPr anchor="t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Autor</a:t>
            </a:r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 </a:t>
            </a:r>
            <a:r>
              <a:rPr lang="es-MX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Deivis Gonzalez </a:t>
            </a:r>
            <a:r>
              <a:rPr lang="es-MX" altLang="es-ES" dirty="0">
                <a:solidFill>
                  <a:schemeClr val="tx1"/>
                </a:solidFill>
              </a:rPr>
              <a:t>V</a:t>
            </a:r>
            <a:r>
              <a:rPr lang="es-ES" dirty="0">
                <a:solidFill>
                  <a:schemeClr val="tx1"/>
                </a:solidFill>
              </a:rPr>
              <a:t>é</a:t>
            </a:r>
            <a:r>
              <a:rPr lang="es-MX" altLang="es-ES" dirty="0">
                <a:solidFill>
                  <a:schemeClr val="tx1"/>
                </a:solidFill>
              </a:rPr>
              <a:t>liz</a:t>
            </a:r>
            <a:r>
              <a:rPr lang="es-ES" dirty="0">
                <a:solidFill>
                  <a:schemeClr val="tx1"/>
                </a:solidFill>
              </a:rPr>
              <a:t> </a:t>
            </a:r>
            <a:endParaRPr lang="es-ES" dirty="0">
              <a:solidFill>
                <a:schemeClr val="tx1"/>
              </a:solidFill>
            </a:endParaRPr>
          </a:p>
          <a:p>
            <a:pPr algn="ctr"/>
            <a:endParaRPr lang="es-MX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8606" name="Rectángulo 11"/>
          <p:cNvSpPr/>
          <p:nvPr/>
        </p:nvSpPr>
        <p:spPr>
          <a:xfrm>
            <a:off x="6266723" y="5202088"/>
            <a:ext cx="5483999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2400" dirty="0" err="1"/>
              <a:t>Tutores</a:t>
            </a:r>
            <a:r>
              <a:rPr lang="es-ES" sz="2400" dirty="0"/>
              <a:t>:</a:t>
            </a:r>
            <a:r>
              <a:rPr lang="es-MX" altLang="es-ES" sz="2400" dirty="0"/>
              <a:t> Ing.</a:t>
            </a:r>
            <a:r>
              <a:rPr lang="es-ES" sz="2400" dirty="0"/>
              <a:t> </a:t>
            </a:r>
            <a:r>
              <a:rPr lang="en-US" altLang="es-MX" sz="2400" dirty="0"/>
              <a:t>Mailin Re</a:t>
            </a:r>
            <a:r>
              <a:rPr lang="es-MX" altLang="en-US" sz="2400" dirty="0"/>
              <a:t>i</a:t>
            </a:r>
            <a:r>
              <a:rPr lang="en-US" altLang="es-MX" sz="2400" dirty="0"/>
              <a:t>na Alvarez</a:t>
            </a:r>
            <a:endParaRPr lang="en-US" altLang="es-MX" sz="2400" dirty="0"/>
          </a:p>
          <a:p>
            <a:r>
              <a:rPr lang="es-ES" sz="2400" dirty="0"/>
              <a:t>Ing. </a:t>
            </a:r>
            <a:r>
              <a:rPr lang="en-US" altLang="es-MX" sz="2400" dirty="0"/>
              <a:t>Grisel Rodr</a:t>
            </a:r>
            <a:r>
              <a:rPr lang="en-US" altLang="es-MX" sz="2400" dirty="0">
                <a:sym typeface="+mn-ea"/>
              </a:rPr>
              <a:t>í</a:t>
            </a:r>
            <a:r>
              <a:rPr lang="en-US" altLang="es-MX" sz="2400" dirty="0"/>
              <a:t>guez Machado</a:t>
            </a:r>
            <a:endParaRPr lang="en-US" altLang="es-MX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>
          <a:xfrm>
            <a:off x="2167255" y="2813051"/>
            <a:ext cx="7522029" cy="825046"/>
          </a:xfrm>
        </p:spPr>
        <p:txBody>
          <a:bodyPr/>
          <a:p>
            <a:pPr algn="l">
              <a:buClrTx/>
              <a:buSzTx/>
              <a:buFontTx/>
            </a:pPr>
            <a:r>
              <a:rPr lang="es-ES" altLang="en-US" sz="4400" dirty="0">
                <a:latin typeface="Arial" panose="020B0604020202020204" pitchFamily="34" charset="0"/>
              </a:rPr>
              <a:t>Fundamentos y Referentes      Teóricos Metodológicos</a:t>
            </a:r>
            <a:endParaRPr lang="es-ES" altLang="en-US" sz="44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Title 1"/>
          <p:cNvSpPr>
            <a:spLocks noGrp="1"/>
          </p:cNvSpPr>
          <p:nvPr>
            <p:ph type="title"/>
          </p:nvPr>
        </p:nvSpPr>
        <p:spPr>
          <a:xfrm>
            <a:off x="1655445" y="177165"/>
            <a:ext cx="8881110" cy="1318895"/>
          </a:xfrm>
        </p:spPr>
        <p:txBody>
          <a:bodyPr/>
          <a:p>
            <a:r>
              <a:rPr lang="es-MX" sz="3200" b="1" dirty="0">
                <a:latin typeface="Arial" panose="020B0604020202020204" pitchFamily="34" charset="0"/>
                <a:sym typeface="+mn-ea"/>
              </a:rPr>
              <a:t>Análisis de los Sistemas Homólogos</a:t>
            </a:r>
            <a:br>
              <a:rPr lang="es-MX" sz="3600" b="1" dirty="0">
                <a:latin typeface="Arial" panose="020B0604020202020204" pitchFamily="34" charset="0"/>
              </a:rPr>
            </a:br>
            <a:br>
              <a:rPr lang="en-US" b="1" dirty="0"/>
            </a:br>
            <a:endParaRPr lang="en-US" dirty="0"/>
          </a:p>
        </p:txBody>
      </p:sp>
      <p:cxnSp>
        <p:nvCxnSpPr>
          <p:cNvPr id="3145728" name="Straight Connector 10"/>
          <p:cNvCxnSpPr/>
          <p:nvPr/>
        </p:nvCxnSpPr>
        <p:spPr>
          <a:xfrm flipV="1">
            <a:off x="3515096" y="1325937"/>
            <a:ext cx="0" cy="81764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45729" name="Straight Connector 12"/>
          <p:cNvCxnSpPr/>
          <p:nvPr/>
        </p:nvCxnSpPr>
        <p:spPr>
          <a:xfrm flipV="1">
            <a:off x="5365667" y="1325937"/>
            <a:ext cx="0" cy="81764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45730" name="Straight Connector 13"/>
          <p:cNvCxnSpPr/>
          <p:nvPr/>
        </p:nvCxnSpPr>
        <p:spPr>
          <a:xfrm flipV="1">
            <a:off x="8085116" y="1325937"/>
            <a:ext cx="0" cy="81764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Cuadro de texto 2"/>
          <p:cNvSpPr txBox="1"/>
          <p:nvPr/>
        </p:nvSpPr>
        <p:spPr>
          <a:xfrm>
            <a:off x="7216140" y="1607820"/>
            <a:ext cx="4064000" cy="27209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s-MX" altLang="en-US" b="1"/>
              <a:t>Si</a:t>
            </a:r>
            <a:r>
              <a:rPr lang="en-US" altLang="es-MX" b="1"/>
              <a:t>mplicidad y facilidad de uso</a:t>
            </a:r>
            <a:r>
              <a:rPr lang="es-MX" altLang="en-US" b="1"/>
              <a:t>.</a:t>
            </a:r>
            <a:endParaRPr lang="en-US" altLang="es-MX" b="1"/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s-MX" altLang="en-US" b="1"/>
              <a:t>Tableros visuales personalizables.</a:t>
            </a:r>
            <a:endParaRPr lang="es-MX" altLang="en-US" b="1"/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s-MX" altLang="en-US" b="1"/>
              <a:t>Colaboraci</a:t>
            </a:r>
            <a:r>
              <a:rPr lang="es-MX" altLang="en-US" b="1">
                <a:sym typeface="+mn-ea"/>
              </a:rPr>
              <a:t>ó</a:t>
            </a:r>
            <a:r>
              <a:rPr lang="es-MX" altLang="en-US" b="1"/>
              <a:t>n en tiempo real.</a:t>
            </a:r>
            <a:endParaRPr lang="es-MX" altLang="en-US" b="1"/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s-MX" b="1" dirty="0">
                <a:sym typeface="+mn-ea"/>
              </a:rPr>
              <a:t>Arquitecturas </a:t>
            </a:r>
            <a:r>
              <a:rPr lang="es-MX" b="1" dirty="0" smtClean="0">
                <a:sym typeface="+mn-ea"/>
              </a:rPr>
              <a:t>escalables </a:t>
            </a:r>
            <a:r>
              <a:rPr lang="es-MX" b="1" dirty="0">
                <a:sym typeface="+mn-ea"/>
              </a:rPr>
              <a:t>y bases de datos </a:t>
            </a:r>
            <a:r>
              <a:rPr lang="es-MX" b="1" dirty="0" smtClean="0">
                <a:sym typeface="+mn-ea"/>
              </a:rPr>
              <a:t>robustas.</a:t>
            </a:r>
            <a:endParaRPr lang="es-MX" b="1" dirty="0" smtClean="0"/>
          </a:p>
          <a:p>
            <a:pPr marL="285750" indent="-285750">
              <a:buFont typeface="Wingdings" panose="05000000000000000000" charset="0"/>
              <a:buChar char="ü"/>
            </a:pPr>
            <a:endParaRPr lang="en-US" altLang="es-MX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s-MX"/>
          </a:p>
          <a:p>
            <a:pPr marL="285750" indent="-285750">
              <a:buFont typeface="Segoe UI" panose="020B0502040204020203" charset="0"/>
              <a:buChar char="x"/>
            </a:pPr>
            <a:endParaRPr lang="es-MX" altLang="en-US"/>
          </a:p>
        </p:txBody>
      </p:sp>
      <p:pic>
        <p:nvPicPr>
          <p:cNvPr id="6" name="Content Placeholder 5"/>
          <p:cNvPicPr>
            <a:picLocks noGrp="1"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4" r="51797" b="10540"/>
          <a:stretch>
            <a:fillRect/>
          </a:stretch>
        </p:blipFill>
        <p:spPr>
          <a:xfrm>
            <a:off x="5965190" y="1496060"/>
            <a:ext cx="922655" cy="963295"/>
          </a:xfrm>
          <a:prstGeom prst="rect">
            <a:avLst/>
          </a:prstGeom>
        </p:spPr>
      </p:pic>
      <p:sp>
        <p:nvSpPr>
          <p:cNvPr id="2" name="Cuadro de texto 1"/>
          <p:cNvSpPr txBox="1"/>
          <p:nvPr/>
        </p:nvSpPr>
        <p:spPr>
          <a:xfrm>
            <a:off x="7216140" y="3749675"/>
            <a:ext cx="4064000" cy="3025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20000"/>
              </a:lnSpc>
              <a:buFont typeface="Segoe UI" panose="020B0502040204020203" charset="0"/>
              <a:buChar char="x"/>
            </a:pPr>
            <a:r>
              <a:rPr lang="es-MX" b="1" dirty="0">
                <a:sym typeface="+mn-ea"/>
              </a:rPr>
              <a:t>Uso de servicios de pago </a:t>
            </a:r>
            <a:r>
              <a:rPr lang="es-MX" b="1" dirty="0" smtClean="0">
                <a:sym typeface="+mn-ea"/>
              </a:rPr>
              <a:t>internacionales.</a:t>
            </a:r>
            <a:endParaRPr lang="en-US" altLang="es-MX" b="1"/>
          </a:p>
          <a:p>
            <a:pPr marL="285750" indent="-285750">
              <a:lnSpc>
                <a:spcPct val="120000"/>
              </a:lnSpc>
              <a:buFont typeface="Segoe UI" panose="020B0502040204020203" charset="0"/>
              <a:buChar char="x"/>
            </a:pPr>
            <a:r>
              <a:rPr lang="es-MX" altLang="en-US" b="1">
                <a:sym typeface="+mn-ea"/>
              </a:rPr>
              <a:t>Genera</a:t>
            </a:r>
            <a:r>
              <a:rPr lang="es-MX" b="1" dirty="0">
                <a:sym typeface="+mn-ea"/>
              </a:rPr>
              <a:t>ci</a:t>
            </a:r>
            <a:r>
              <a:rPr lang="es-MX" b="1" dirty="0">
                <a:sym typeface="+mn-ea"/>
              </a:rPr>
              <a:t>ó</a:t>
            </a:r>
            <a:r>
              <a:rPr lang="es-MX" b="1" dirty="0">
                <a:sym typeface="+mn-ea"/>
              </a:rPr>
              <a:t>n</a:t>
            </a:r>
            <a:r>
              <a:rPr lang="es-MX" altLang="en-US" b="1">
                <a:sym typeface="+mn-ea"/>
              </a:rPr>
              <a:t> de reportes detallados.</a:t>
            </a:r>
            <a:endParaRPr lang="es-MX" altLang="en-US" b="1"/>
          </a:p>
          <a:p>
            <a:pPr marL="285750" indent="-285750">
              <a:lnSpc>
                <a:spcPct val="120000"/>
              </a:lnSpc>
              <a:buFont typeface="Segoe UI" panose="020B0502040204020203" charset="0"/>
              <a:buChar char="x"/>
            </a:pPr>
            <a:r>
              <a:rPr lang="es-MX" altLang="en-US" b="1"/>
              <a:t>Exportac</a:t>
            </a:r>
            <a:r>
              <a:rPr lang="es-MX" b="1" dirty="0"/>
              <a:t>i</a:t>
            </a:r>
            <a:r>
              <a:rPr lang="es-MX" b="1" dirty="0">
                <a:sym typeface="+mn-ea"/>
              </a:rPr>
              <a:t>ó</a:t>
            </a:r>
            <a:r>
              <a:rPr lang="es-MX" b="1" dirty="0"/>
              <a:t>n</a:t>
            </a:r>
            <a:r>
              <a:rPr lang="es-MX" altLang="en-US" b="1"/>
              <a:t> de datos en formatos csv, excel y pdf.</a:t>
            </a:r>
            <a:endParaRPr lang="es-MX" altLang="en-US" b="1"/>
          </a:p>
          <a:p>
            <a:pPr marL="285750" indent="-285750">
              <a:lnSpc>
                <a:spcPct val="120000"/>
              </a:lnSpc>
              <a:buFont typeface="Segoe UI" panose="020B0502040204020203" charset="0"/>
              <a:buChar char="x"/>
            </a:pPr>
            <a:r>
              <a:rPr lang="es-ES" b="1" dirty="0">
                <a:sym typeface="+mn-ea"/>
              </a:rPr>
              <a:t>Diseñados para mercados globales con infraestructuras tecnológicas </a:t>
            </a:r>
            <a:r>
              <a:rPr lang="es-ES" b="1" dirty="0" smtClean="0">
                <a:sym typeface="+mn-ea"/>
              </a:rPr>
              <a:t>avanzadas.</a:t>
            </a:r>
            <a:endParaRPr lang="es-ES" b="1" dirty="0" smtClean="0"/>
          </a:p>
          <a:p>
            <a:pPr marL="285750" indent="-285750">
              <a:buFont typeface="Segoe UI" panose="020B0502040204020203" charset="0"/>
              <a:buChar char="x"/>
            </a:pPr>
            <a:endParaRPr lang="es-MX" altLang="en-US" b="1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0257" b="11192"/>
          <a:stretch>
            <a:fillRect/>
          </a:stretch>
        </p:blipFill>
        <p:spPr>
          <a:xfrm>
            <a:off x="6096635" y="3538220"/>
            <a:ext cx="869950" cy="927735"/>
          </a:xfrm>
          <a:prstGeom prst="rect">
            <a:avLst/>
          </a:prstGeom>
        </p:spPr>
      </p:pic>
      <p:pic>
        <p:nvPicPr>
          <p:cNvPr id="4" name="Marcador de posición de imagen 3" descr="370a6cb7a084c4b4c2fe667147509e1b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477520" y="4200525"/>
            <a:ext cx="2632075" cy="1983105"/>
          </a:xfrm>
          <a:prstGeom prst="rect">
            <a:avLst/>
          </a:prstGeom>
        </p:spPr>
      </p:pic>
      <p:pic>
        <p:nvPicPr>
          <p:cNvPr id="5" name="Imagen 4" descr="c0d71b8683982c61d2abd396b13ddfa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010" y="4104005"/>
            <a:ext cx="2329180" cy="1548765"/>
          </a:xfrm>
          <a:prstGeom prst="rect">
            <a:avLst/>
          </a:prstGeom>
        </p:spPr>
      </p:pic>
      <p:pic>
        <p:nvPicPr>
          <p:cNvPr id="8" name="Imagen 7" descr="7dcee857158d73d660861819b9f41c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7730" y="2242185"/>
            <a:ext cx="2820670" cy="1507490"/>
          </a:xfrm>
          <a:prstGeom prst="rect">
            <a:avLst/>
          </a:prstGeom>
        </p:spPr>
      </p:pic>
      <p:pic>
        <p:nvPicPr>
          <p:cNvPr id="9" name="Imagen 8" descr="logo_Talaia-Resoluciion-Alta-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225" y="1410970"/>
            <a:ext cx="3035300" cy="19519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Google Shape;387;g14f0a9978a3_0_149"/>
          <p:cNvSpPr txBox="1"/>
          <p:nvPr/>
        </p:nvSpPr>
        <p:spPr>
          <a:xfrm>
            <a:off x="768180" y="354855"/>
            <a:ext cx="75219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Autofit/>
          </a:bodyPr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 panose="020B0604020202020204"/>
              <a:buNone/>
            </a:pPr>
            <a:r>
              <a:rPr lang="en-US" sz="4000" b="1" dirty="0">
                <a:solidFill>
                  <a:srgbClr val="041A59"/>
                </a:solidFill>
                <a:latin typeface="Open Sans" panose="020B0604020202020204"/>
                <a:ea typeface="Open Sans" panose="020B0604020202020204"/>
                <a:cs typeface="Open Sans" panose="020B0604020202020204"/>
                <a:sym typeface="Open Sans" panose="020B0604020202020204"/>
              </a:rPr>
              <a:t>Ambiente de desarrollo</a:t>
            </a:r>
            <a:endParaRPr sz="4000" b="1" i="0" u="none" strike="noStrike" cap="none" dirty="0">
              <a:solidFill>
                <a:srgbClr val="041A59"/>
              </a:solidFill>
              <a:latin typeface="Open Sans" panose="020B0604020202020204"/>
              <a:ea typeface="Open Sans" panose="020B0604020202020204"/>
              <a:cs typeface="Open Sans" panose="020B0604020202020204"/>
              <a:sym typeface="Open Sans" panose="020B0604020202020204"/>
            </a:endParaRPr>
          </a:p>
        </p:txBody>
      </p:sp>
      <p:sp>
        <p:nvSpPr>
          <p:cNvPr id="1048650" name="Google Shape;390;g14f0a9978a3_0_149"/>
          <p:cNvSpPr txBox="1"/>
          <p:nvPr/>
        </p:nvSpPr>
        <p:spPr>
          <a:xfrm>
            <a:off x="2001168" y="2913483"/>
            <a:ext cx="1566300" cy="673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Javascript</a:t>
            </a:r>
            <a:endParaRPr lang="en-US" sz="1600" b="1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ES20</a:t>
            </a:r>
            <a:r>
              <a:rPr lang="es-MX" altLang="en-US" sz="1600" b="1" i="0" u="none" strike="noStrike" cap="none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24</a:t>
            </a:r>
            <a:endParaRPr lang="es-MX" altLang="en-US" sz="1600" b="1" i="0" u="none" strike="noStrike" cap="none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pic>
        <p:nvPicPr>
          <p:cNvPr id="2097166" name="Google Shape;398;g14f0a9978a3_0_14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448989" y="2036672"/>
            <a:ext cx="746370" cy="890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7167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3076" y="2014647"/>
            <a:ext cx="816234" cy="890117"/>
          </a:xfrm>
          <a:prstGeom prst="rect">
            <a:avLst/>
          </a:prstGeom>
        </p:spPr>
      </p:pic>
      <p:pic>
        <p:nvPicPr>
          <p:cNvPr id="2097168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403" y="2012102"/>
            <a:ext cx="785740" cy="914687"/>
          </a:xfrm>
          <a:prstGeom prst="rect">
            <a:avLst/>
          </a:prstGeom>
        </p:spPr>
      </p:pic>
      <p:sp>
        <p:nvSpPr>
          <p:cNvPr id="1048651" name="Google Shape;390;g14f0a9978a3_0_149"/>
          <p:cNvSpPr txBox="1"/>
          <p:nvPr/>
        </p:nvSpPr>
        <p:spPr>
          <a:xfrm>
            <a:off x="910704" y="2913484"/>
            <a:ext cx="15663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CSS3</a:t>
            </a:r>
            <a:endParaRPr sz="1600" b="1" i="0" u="none" strike="noStrike" cap="none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sp>
        <p:nvSpPr>
          <p:cNvPr id="1048652" name="Google Shape;390;g14f0a9978a3_0_149"/>
          <p:cNvSpPr txBox="1"/>
          <p:nvPr/>
        </p:nvSpPr>
        <p:spPr>
          <a:xfrm>
            <a:off x="-182215" y="2915299"/>
            <a:ext cx="15663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HTML5</a:t>
            </a:r>
            <a:endParaRPr sz="1600" b="1" i="0" u="none" strike="noStrike" cap="none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pic>
        <p:nvPicPr>
          <p:cNvPr id="2097169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78" y="3287711"/>
            <a:ext cx="732904" cy="554125"/>
          </a:xfrm>
          <a:prstGeom prst="rect">
            <a:avLst/>
          </a:prstGeom>
        </p:spPr>
      </p:pic>
      <p:sp>
        <p:nvSpPr>
          <p:cNvPr id="1048653" name="Google Shape;389;g14f0a9978a3_0_149"/>
          <p:cNvSpPr txBox="1"/>
          <p:nvPr/>
        </p:nvSpPr>
        <p:spPr>
          <a:xfrm>
            <a:off x="3116860" y="3857806"/>
            <a:ext cx="2120053" cy="449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Apache</a:t>
            </a:r>
            <a:r>
              <a:rPr lang="en-US" b="1" i="0" u="none" strike="noStrike" cap="none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 </a:t>
            </a:r>
            <a:r>
              <a:rPr 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2.4</a:t>
            </a:r>
            <a:r>
              <a:rPr lang="en-US" b="1" i="0" u="none" strike="noStrike" cap="none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.</a:t>
            </a:r>
            <a:r>
              <a:rPr 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6</a:t>
            </a:r>
            <a:endParaRPr b="1" i="0" u="none" strike="noStrike" cap="none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cxnSp>
        <p:nvCxnSpPr>
          <p:cNvPr id="3145731" name="Straight Connector 28"/>
          <p:cNvCxnSpPr/>
          <p:nvPr/>
        </p:nvCxnSpPr>
        <p:spPr>
          <a:xfrm>
            <a:off x="8144003" y="1369452"/>
            <a:ext cx="0" cy="44084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2" name="Straight Connector 32"/>
          <p:cNvCxnSpPr/>
          <p:nvPr/>
        </p:nvCxnSpPr>
        <p:spPr>
          <a:xfrm>
            <a:off x="12089319" y="1388118"/>
            <a:ext cx="0" cy="44084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3" name="Straight Connector 38"/>
          <p:cNvCxnSpPr/>
          <p:nvPr/>
        </p:nvCxnSpPr>
        <p:spPr>
          <a:xfrm>
            <a:off x="3386832" y="1388118"/>
            <a:ext cx="0" cy="44084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4" name="Straight Connector 39"/>
          <p:cNvCxnSpPr/>
          <p:nvPr/>
        </p:nvCxnSpPr>
        <p:spPr>
          <a:xfrm>
            <a:off x="141206" y="1388118"/>
            <a:ext cx="0" cy="44084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5" name="Straight Connector 29"/>
          <p:cNvCxnSpPr/>
          <p:nvPr/>
        </p:nvCxnSpPr>
        <p:spPr>
          <a:xfrm>
            <a:off x="141206" y="5796563"/>
            <a:ext cx="1194811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6" name="Straight Connector 42"/>
          <p:cNvCxnSpPr/>
          <p:nvPr/>
        </p:nvCxnSpPr>
        <p:spPr>
          <a:xfrm>
            <a:off x="141205" y="1376974"/>
            <a:ext cx="1194811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7" name="Straight Connector 31"/>
          <p:cNvCxnSpPr/>
          <p:nvPr/>
        </p:nvCxnSpPr>
        <p:spPr>
          <a:xfrm>
            <a:off x="3413415" y="3038658"/>
            <a:ext cx="4102152" cy="9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97170" name="Google Shape;378;g244d72eee54_1_118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241522" y="1929248"/>
            <a:ext cx="2067320" cy="355204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54" name="Google Shape;376;g244d72eee54_1_118"/>
          <p:cNvSpPr txBox="1"/>
          <p:nvPr/>
        </p:nvSpPr>
        <p:spPr>
          <a:xfrm>
            <a:off x="7817026" y="2244611"/>
            <a:ext cx="2992400" cy="449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Visual Paradigm</a:t>
            </a:r>
            <a:r>
              <a:rPr lang="en-US" b="1" i="0" u="none" strike="noStrike" cap="none" dirty="0">
                <a:solidFill>
                  <a:srgbClr val="002060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 </a:t>
            </a: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15.1</a:t>
            </a:r>
            <a:endParaRPr b="1" i="0" u="none" strike="noStrike" cap="none" dirty="0">
              <a:solidFill>
                <a:srgbClr val="002060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pic>
        <p:nvPicPr>
          <p:cNvPr id="2097171" name="Google Shape;380;g244d72eee54_1_118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10958005" y="1672222"/>
            <a:ext cx="782220" cy="646879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55" name="Google Shape;377;g244d72eee54_1_118"/>
          <p:cNvSpPr txBox="1"/>
          <p:nvPr/>
        </p:nvSpPr>
        <p:spPr>
          <a:xfrm>
            <a:off x="10545619" y="2324255"/>
            <a:ext cx="1524900" cy="449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UML 2.</a:t>
            </a:r>
            <a:r>
              <a:rPr lang="en-US" b="1" i="0" u="none" strike="noStrike" cap="none" dirty="0">
                <a:solidFill>
                  <a:srgbClr val="002060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0</a:t>
            </a:r>
            <a:endParaRPr b="1" i="0" u="none" strike="noStrike" cap="none" dirty="0">
              <a:solidFill>
                <a:srgbClr val="002060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cxnSp>
        <p:nvCxnSpPr>
          <p:cNvPr id="3145738" name="Straight Connector 51"/>
          <p:cNvCxnSpPr/>
          <p:nvPr/>
        </p:nvCxnSpPr>
        <p:spPr>
          <a:xfrm>
            <a:off x="7505615" y="3033936"/>
            <a:ext cx="4564465" cy="343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5739" name="Straight Connector 54"/>
          <p:cNvCxnSpPr/>
          <p:nvPr/>
        </p:nvCxnSpPr>
        <p:spPr>
          <a:xfrm>
            <a:off x="7174026" y="4262489"/>
            <a:ext cx="4918075" cy="444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8658" name="Google Shape;375;g244d72eee54_1_118"/>
          <p:cNvSpPr txBox="1"/>
          <p:nvPr/>
        </p:nvSpPr>
        <p:spPr>
          <a:xfrm>
            <a:off x="3600807" y="5320500"/>
            <a:ext cx="3592750" cy="45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s-MX" alt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Pycharm</a:t>
            </a:r>
            <a:r>
              <a:rPr 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 </a:t>
            </a:r>
            <a:r>
              <a:rPr lang="es-MX" altLang="en-US" b="1" dirty="0">
                <a:solidFill>
                  <a:srgbClr val="041A59"/>
                </a:solidFill>
                <a:latin typeface="Arial" panose="020B0604020202020204" pitchFamily="34" charset="0"/>
                <a:ea typeface="Open Sans SemiBold" panose="020B0604020202020204"/>
                <a:cs typeface="Arial" panose="020B0604020202020204" pitchFamily="34" charset="0"/>
                <a:sym typeface="Open Sans SemiBold" panose="020B0604020202020204"/>
              </a:rPr>
              <a:t>2023.3.7</a:t>
            </a:r>
            <a:endParaRPr lang="es-MX" altLang="en-US" b="1" i="0" u="none" strike="noStrike" cap="none" dirty="0">
              <a:solidFill>
                <a:srgbClr val="041A59"/>
              </a:solidFill>
              <a:latin typeface="Arial" panose="020B0604020202020204" pitchFamily="34" charset="0"/>
              <a:ea typeface="Open Sans SemiBold" panose="020B0604020202020204"/>
              <a:cs typeface="Arial" panose="020B0604020202020204" pitchFamily="34" charset="0"/>
              <a:sym typeface="Open Sans SemiBold" panose="020B0604020202020204"/>
            </a:endParaRPr>
          </a:p>
        </p:txBody>
      </p:sp>
      <p:cxnSp>
        <p:nvCxnSpPr>
          <p:cNvPr id="3145740" name="Straight Connector 58"/>
          <p:cNvCxnSpPr/>
          <p:nvPr/>
        </p:nvCxnSpPr>
        <p:spPr>
          <a:xfrm>
            <a:off x="3442404" y="4270793"/>
            <a:ext cx="4102152" cy="9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97177" name="Picture 3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121849" y="3329416"/>
            <a:ext cx="981659" cy="421917"/>
          </a:xfrm>
          <a:prstGeom prst="rect">
            <a:avLst/>
          </a:prstGeom>
        </p:spPr>
      </p:pic>
      <p:sp>
        <p:nvSpPr>
          <p:cNvPr id="1048661" name="TextBox 4"/>
          <p:cNvSpPr txBox="1"/>
          <p:nvPr/>
        </p:nvSpPr>
        <p:spPr>
          <a:xfrm>
            <a:off x="5878286" y="3949588"/>
            <a:ext cx="187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dirty="0" err="1"/>
              <a:t>SQLite</a:t>
            </a:r>
            <a:r>
              <a:rPr lang="es-ES" dirty="0"/>
              <a:t> v3.35.5</a:t>
            </a:r>
            <a:endParaRPr lang="en-US" dirty="0"/>
          </a:p>
        </p:txBody>
      </p:sp>
      <p:pic>
        <p:nvPicPr>
          <p:cNvPr id="2097178" name="Picture 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526609" y="1574394"/>
            <a:ext cx="1329003" cy="744734"/>
          </a:xfrm>
          <a:prstGeom prst="rect">
            <a:avLst/>
          </a:prstGeom>
        </p:spPr>
      </p:pic>
      <p:sp>
        <p:nvSpPr>
          <p:cNvPr id="1048662" name="TextBox 8"/>
          <p:cNvSpPr txBox="1"/>
          <p:nvPr/>
        </p:nvSpPr>
        <p:spPr>
          <a:xfrm>
            <a:off x="3526609" y="2592860"/>
            <a:ext cx="180279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/>
              <a:t>Python v3.1</a:t>
            </a:r>
            <a:r>
              <a:rPr lang="es-MX" altLang="es-ES"/>
              <a:t>2</a:t>
            </a:r>
            <a:r>
              <a:rPr lang="es-ES"/>
              <a:t>.</a:t>
            </a:r>
            <a:r>
              <a:rPr lang="es-MX" altLang="es-ES"/>
              <a:t>6</a:t>
            </a:r>
            <a:endParaRPr lang="es-MX" altLang="es-ES" dirty="0"/>
          </a:p>
        </p:txBody>
      </p:sp>
      <p:pic>
        <p:nvPicPr>
          <p:cNvPr id="2097179" name="Picture 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175834" y="1509093"/>
            <a:ext cx="1660253" cy="931703"/>
          </a:xfrm>
          <a:prstGeom prst="rect">
            <a:avLst/>
          </a:prstGeom>
        </p:spPr>
      </p:pic>
      <p:sp>
        <p:nvSpPr>
          <p:cNvPr id="1048663" name="TextBox 10"/>
          <p:cNvSpPr txBox="1"/>
          <p:nvPr/>
        </p:nvSpPr>
        <p:spPr>
          <a:xfrm>
            <a:off x="6146741" y="2614651"/>
            <a:ext cx="151867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dirty="0"/>
              <a:t>Django v</a:t>
            </a:r>
            <a:r>
              <a:rPr lang="es-MX" altLang="es-ES" dirty="0"/>
              <a:t>5</a:t>
            </a:r>
            <a:r>
              <a:rPr lang="es-ES" dirty="0"/>
              <a:t>.</a:t>
            </a:r>
            <a:r>
              <a:rPr lang="es-MX" altLang="es-ES" dirty="0"/>
              <a:t>1.1</a:t>
            </a:r>
            <a:endParaRPr lang="en-US" dirty="0"/>
          </a:p>
        </p:txBody>
      </p:sp>
      <p:pic>
        <p:nvPicPr>
          <p:cNvPr id="2097180" name="Picture 1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01700" y="3562350"/>
            <a:ext cx="1413510" cy="1260475"/>
          </a:xfrm>
          <a:prstGeom prst="rect">
            <a:avLst/>
          </a:prstGeom>
        </p:spPr>
      </p:pic>
      <p:sp>
        <p:nvSpPr>
          <p:cNvPr id="1048664" name="TextBox 15"/>
          <p:cNvSpPr txBox="1"/>
          <p:nvPr/>
        </p:nvSpPr>
        <p:spPr>
          <a:xfrm>
            <a:off x="861060" y="4577715"/>
            <a:ext cx="2499995" cy="596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s-ES" dirty="0"/>
              <a:t> </a:t>
            </a:r>
            <a:endParaRPr lang="en-US" dirty="0"/>
          </a:p>
          <a:p>
            <a:r>
              <a:rPr lang="es-ES" dirty="0" err="1"/>
              <a:t>Bootstrap</a:t>
            </a:r>
            <a:r>
              <a:rPr lang="es-ES" dirty="0"/>
              <a:t> v5.1</a:t>
            </a:r>
            <a:endParaRPr lang="en-US" dirty="0"/>
          </a:p>
        </p:txBody>
      </p:sp>
      <p:pic>
        <p:nvPicPr>
          <p:cNvPr id="2" name="Imagen 1" descr="pycharm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33595" y="4516755"/>
            <a:ext cx="1512570" cy="860425"/>
          </a:xfrm>
          <a:prstGeom prst="rect">
            <a:avLst/>
          </a:prstGeom>
        </p:spPr>
      </p:pic>
      <p:pic>
        <p:nvPicPr>
          <p:cNvPr id="3" name="Imagen 2" descr="descarga (1)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43315" y="3188335"/>
            <a:ext cx="1575435" cy="955040"/>
          </a:xfrm>
          <a:prstGeom prst="rect">
            <a:avLst/>
          </a:prstGeom>
        </p:spPr>
      </p:pic>
      <p:pic>
        <p:nvPicPr>
          <p:cNvPr id="6" name="Imagen 5" descr="images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71890" y="4503420"/>
            <a:ext cx="1446530" cy="824230"/>
          </a:xfrm>
          <a:prstGeom prst="rect">
            <a:avLst/>
          </a:prstGeom>
        </p:spPr>
      </p:pic>
      <p:sp>
        <p:nvSpPr>
          <p:cNvPr id="5" name="Cuadro de texto 4"/>
          <p:cNvSpPr txBox="1"/>
          <p:nvPr/>
        </p:nvSpPr>
        <p:spPr>
          <a:xfrm>
            <a:off x="8855075" y="53778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/>
              <a:t>GitHub 3.15.3</a:t>
            </a:r>
            <a:endParaRPr lang="es-MX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5" name="Imagen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2420" y="472440"/>
            <a:ext cx="9026525" cy="54775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14815" cy="824865"/>
          </a:xfrm>
        </p:spPr>
        <p:txBody>
          <a:bodyPr/>
          <a:p>
            <a:pPr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</a:pPr>
            <a:r>
              <a:rPr lang="es-ES" sz="4400" b="1" dirty="0">
                <a:latin typeface="+mn-lt"/>
                <a:ea typeface="+mn-ea"/>
                <a:cs typeface="+mn-cs"/>
                <a:sym typeface="+mn-ea"/>
              </a:rPr>
              <a:t>Metodología AUP vUCI: Escenario 3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6147" name="Imagen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1640" y="1189990"/>
            <a:ext cx="8534400" cy="2009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435" y="3624580"/>
            <a:ext cx="8396288" cy="17287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Title 1"/>
          <p:cNvSpPr>
            <a:spLocks noGrp="1"/>
          </p:cNvSpPr>
          <p:nvPr>
            <p:ph type="title"/>
          </p:nvPr>
        </p:nvSpPr>
        <p:spPr>
          <a:xfrm>
            <a:off x="2535613" y="2529659"/>
            <a:ext cx="7522029" cy="825046"/>
          </a:xfrm>
        </p:spPr>
        <p:txBody>
          <a:bodyPr/>
          <a:p>
            <a:r>
              <a:rPr lang="es-MX" altLang="es-ES" sz="4400" dirty="0">
                <a:latin typeface="Arial" panose="020B0604020202020204" pitchFamily="34" charset="0"/>
              </a:rPr>
              <a:t>Modelado del Negocio</a:t>
            </a:r>
            <a:endParaRPr lang="es-MX" altLang="es-ES" sz="44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58520" y="353695"/>
            <a:ext cx="8933180" cy="824865"/>
          </a:xfrm>
        </p:spPr>
        <p:txBody>
          <a:bodyPr/>
          <a:p>
            <a:pPr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</a:pPr>
            <a:r>
              <a:rPr lang="es-ES" sz="4400" b="1" dirty="0">
                <a:latin typeface="+mn-lt"/>
                <a:ea typeface="+mn-ea"/>
                <a:cs typeface="+mn-cs"/>
              </a:rPr>
              <a:t>Diagrama de procesos del negocio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8" name="Imagen 8" descr="Captura de pantalla 2025-02-23 1812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2310" y="1282700"/>
            <a:ext cx="11031220" cy="536384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97175" y="365126"/>
            <a:ext cx="7522029" cy="825046"/>
          </a:xfrm>
        </p:spPr>
        <p:txBody>
          <a:bodyPr/>
          <a:p>
            <a:pPr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</a:pPr>
            <a:r>
              <a:rPr lang="es-ES" sz="4400" b="1" dirty="0">
                <a:latin typeface="+mn-lt"/>
                <a:ea typeface="+mn-ea"/>
                <a:cs typeface="+mn-cs"/>
              </a:rPr>
              <a:t>Modelo conceptual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3" name="Imagen 2" descr="Captura de pantalla 2025-03-04 2140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5505" y="1247775"/>
            <a:ext cx="7747000" cy="519239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sz="4400" b="1" dirty="0">
                <a:latin typeface="+mn-lt"/>
                <a:ea typeface="+mn-ea"/>
                <a:cs typeface="+mn-cs"/>
                <a:sym typeface="+mn-ea"/>
              </a:rPr>
              <a:t>Propuesta solución: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6" y="1249046"/>
            <a:ext cx="1219200" cy="1219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450" y="1248739"/>
            <a:ext cx="1196954" cy="1196954"/>
          </a:xfrm>
          <a:prstGeom prst="rect">
            <a:avLst/>
          </a:prstGeom>
        </p:spPr>
      </p:pic>
      <p:pic>
        <p:nvPicPr>
          <p:cNvPr id="7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255" y="1248728"/>
            <a:ext cx="1292775" cy="1292775"/>
          </a:xfrm>
          <a:prstGeom prst="rect">
            <a:avLst/>
          </a:prstGeom>
        </p:spPr>
      </p:pic>
      <p:sp>
        <p:nvSpPr>
          <p:cNvPr id="19" name="Curved Left Arrow 18"/>
          <p:cNvSpPr/>
          <p:nvPr/>
        </p:nvSpPr>
        <p:spPr>
          <a:xfrm>
            <a:off x="11076073" y="2029669"/>
            <a:ext cx="495300" cy="974834"/>
          </a:xfrm>
          <a:prstGeom prst="curved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39287" y="2758923"/>
            <a:ext cx="2667000" cy="8605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s-MX" dirty="0"/>
              <a:t>Tablero</a:t>
            </a:r>
            <a:endParaRPr lang="es-MX" dirty="0"/>
          </a:p>
        </p:txBody>
      </p:sp>
      <p:sp>
        <p:nvSpPr>
          <p:cNvPr id="8" name="Curved Left Arrow 18"/>
          <p:cNvSpPr/>
          <p:nvPr/>
        </p:nvSpPr>
        <p:spPr>
          <a:xfrm>
            <a:off x="3010938" y="2029669"/>
            <a:ext cx="495300" cy="974834"/>
          </a:xfrm>
          <a:prstGeom prst="curved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9" name="Rounded Rectangle 19"/>
          <p:cNvSpPr/>
          <p:nvPr/>
        </p:nvSpPr>
        <p:spPr>
          <a:xfrm>
            <a:off x="276057" y="2758923"/>
            <a:ext cx="2667000" cy="8605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Cronograma</a:t>
            </a:r>
            <a:endParaRPr lang="es-MX" dirty="0"/>
          </a:p>
        </p:txBody>
      </p:sp>
      <p:sp>
        <p:nvSpPr>
          <p:cNvPr id="12" name="Curved Left Arrow 18"/>
          <p:cNvSpPr/>
          <p:nvPr/>
        </p:nvSpPr>
        <p:spPr>
          <a:xfrm>
            <a:off x="7173998" y="2093804"/>
            <a:ext cx="495300" cy="974834"/>
          </a:xfrm>
          <a:prstGeom prst="curved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" name="Rounded Rectangle 19"/>
          <p:cNvSpPr/>
          <p:nvPr/>
        </p:nvSpPr>
        <p:spPr>
          <a:xfrm>
            <a:off x="4298147" y="2758923"/>
            <a:ext cx="2667000" cy="8605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Reportes</a:t>
            </a:r>
            <a:endParaRPr lang="es-MX" dirty="0"/>
          </a:p>
        </p:txBody>
      </p:sp>
      <p:sp>
        <p:nvSpPr>
          <p:cNvPr id="14" name="Curved Left Arrow 18"/>
          <p:cNvSpPr/>
          <p:nvPr/>
        </p:nvSpPr>
        <p:spPr>
          <a:xfrm>
            <a:off x="4390158" y="5002104"/>
            <a:ext cx="495300" cy="974834"/>
          </a:xfrm>
          <a:prstGeom prst="curved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6" name="Rounded Rectangle 19"/>
          <p:cNvSpPr/>
          <p:nvPr/>
        </p:nvSpPr>
        <p:spPr>
          <a:xfrm>
            <a:off x="1631147" y="5716753"/>
            <a:ext cx="2667000" cy="8605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Proyectos</a:t>
            </a:r>
            <a:endParaRPr lang="es-MX" dirty="0"/>
          </a:p>
        </p:txBody>
      </p:sp>
      <p:sp>
        <p:nvSpPr>
          <p:cNvPr id="17" name="Curved Left Arrow 18"/>
          <p:cNvSpPr/>
          <p:nvPr/>
        </p:nvSpPr>
        <p:spPr>
          <a:xfrm>
            <a:off x="9143768" y="4927809"/>
            <a:ext cx="495300" cy="974834"/>
          </a:xfrm>
          <a:prstGeom prst="curved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8" name="Rounded Rectangle 19"/>
          <p:cNvSpPr/>
          <p:nvPr/>
        </p:nvSpPr>
        <p:spPr>
          <a:xfrm>
            <a:off x="6176477" y="5302733"/>
            <a:ext cx="2667000" cy="8605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Documentos</a:t>
            </a:r>
            <a:endParaRPr lang="es-MX" dirty="0"/>
          </a:p>
        </p:txBody>
      </p:sp>
      <p:pic>
        <p:nvPicPr>
          <p:cNvPr id="21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33" y="4120614"/>
            <a:ext cx="1447800" cy="1447800"/>
          </a:xfrm>
          <a:prstGeom prst="rect">
            <a:avLst/>
          </a:prstGeom>
        </p:spPr>
      </p:pic>
      <p:pic>
        <p:nvPicPr>
          <p:cNvPr id="22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465" y="4030980"/>
            <a:ext cx="1951990" cy="97091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632950" cy="824865"/>
          </a:xfrm>
        </p:spPr>
        <p:txBody>
          <a:bodyPr/>
          <a:p>
            <a:pPr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</a:pPr>
            <a:r>
              <a:rPr lang="es-ES" sz="4400" b="1" dirty="0">
                <a:latin typeface="+mn-lt"/>
                <a:ea typeface="+mn-ea"/>
                <a:cs typeface="+mn-cs"/>
              </a:rPr>
              <a:t>Descripci</a:t>
            </a:r>
            <a:r>
              <a:rPr lang="es-ES" sz="4400" b="1" dirty="0">
                <a:sym typeface="+mn-ea"/>
              </a:rPr>
              <a:t>ó</a:t>
            </a:r>
            <a:r>
              <a:rPr lang="es-ES" sz="4400" b="1" dirty="0">
                <a:latin typeface="+mn-lt"/>
                <a:ea typeface="+mn-ea"/>
                <a:cs typeface="+mn-cs"/>
              </a:rPr>
              <a:t>n de requisitos por proceso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793790" y="1476296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12" name="Text 2"/>
          <p:cNvSpPr/>
          <p:nvPr/>
        </p:nvSpPr>
        <p:spPr>
          <a:xfrm>
            <a:off x="1303973" y="147629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/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/>
              <a:t>n de Proyectos</a:t>
            </a:r>
            <a:endParaRPr lang="es-MX" altLang="en-US" sz="2200" dirty="0"/>
          </a:p>
        </p:txBody>
      </p:sp>
      <p:sp>
        <p:nvSpPr>
          <p:cNvPr id="13" name="Shape 3"/>
          <p:cNvSpPr/>
          <p:nvPr/>
        </p:nvSpPr>
        <p:spPr>
          <a:xfrm>
            <a:off x="1133951" y="2057440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14" name="Text 4"/>
          <p:cNvSpPr/>
          <p:nvPr/>
        </p:nvSpPr>
        <p:spPr>
          <a:xfrm>
            <a:off x="1644134" y="2057440"/>
            <a:ext cx="353056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>
                <a:sym typeface="+mn-ea"/>
              </a:rPr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>
                <a:sym typeface="+mn-ea"/>
              </a:rPr>
              <a:t>n</a:t>
            </a:r>
            <a:r>
              <a:rPr lang="es-MX" altLang="en-US" sz="2200" dirty="0"/>
              <a:t> de Tareas</a:t>
            </a:r>
            <a:endParaRPr lang="es-MX" altLang="en-US" sz="2200" dirty="0"/>
          </a:p>
        </p:txBody>
      </p:sp>
      <p:sp>
        <p:nvSpPr>
          <p:cNvPr id="15" name="Shape 5"/>
          <p:cNvSpPr/>
          <p:nvPr/>
        </p:nvSpPr>
        <p:spPr>
          <a:xfrm>
            <a:off x="1474232" y="2638584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16" name="Text 6"/>
          <p:cNvSpPr/>
          <p:nvPr/>
        </p:nvSpPr>
        <p:spPr>
          <a:xfrm>
            <a:off x="1984415" y="2638584"/>
            <a:ext cx="298989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>
                <a:sym typeface="+mn-ea"/>
              </a:rPr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>
                <a:sym typeface="+mn-ea"/>
              </a:rPr>
              <a:t>n</a:t>
            </a:r>
            <a:r>
              <a:rPr lang="es-MX" altLang="en-US" sz="2200" dirty="0"/>
              <a:t> de Sprints y Tableros</a:t>
            </a:r>
            <a:endParaRPr lang="es-MX" altLang="en-US" sz="2200" dirty="0"/>
          </a:p>
        </p:txBody>
      </p:sp>
      <p:sp>
        <p:nvSpPr>
          <p:cNvPr id="17" name="Shape 7"/>
          <p:cNvSpPr/>
          <p:nvPr/>
        </p:nvSpPr>
        <p:spPr>
          <a:xfrm>
            <a:off x="1814513" y="3219728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18" name="Text 8"/>
          <p:cNvSpPr/>
          <p:nvPr/>
        </p:nvSpPr>
        <p:spPr>
          <a:xfrm>
            <a:off x="2324695" y="321972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>
                <a:sym typeface="+mn-ea"/>
              </a:rPr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>
                <a:sym typeface="+mn-ea"/>
              </a:rPr>
              <a:t>n</a:t>
            </a:r>
            <a:r>
              <a:rPr lang="es-MX" altLang="en-US" sz="2200" dirty="0"/>
              <a:t> de Documentos</a:t>
            </a:r>
            <a:endParaRPr lang="es-MX" altLang="en-US" sz="2200" dirty="0"/>
          </a:p>
        </p:txBody>
      </p:sp>
      <p:sp>
        <p:nvSpPr>
          <p:cNvPr id="19" name="Shape 9"/>
          <p:cNvSpPr/>
          <p:nvPr/>
        </p:nvSpPr>
        <p:spPr>
          <a:xfrm>
            <a:off x="1474232" y="3800872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20" name="Text 10"/>
          <p:cNvSpPr/>
          <p:nvPr/>
        </p:nvSpPr>
        <p:spPr>
          <a:xfrm>
            <a:off x="1984415" y="380087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>
                <a:sym typeface="+mn-ea"/>
              </a:rPr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>
                <a:sym typeface="+mn-ea"/>
              </a:rPr>
              <a:t>n</a:t>
            </a:r>
            <a:r>
              <a:rPr lang="es-MX" altLang="en-US" sz="2200" dirty="0"/>
              <a:t> de Bugs</a:t>
            </a:r>
            <a:endParaRPr lang="es-MX" altLang="en-US" sz="2200" dirty="0"/>
          </a:p>
        </p:txBody>
      </p:sp>
      <p:sp>
        <p:nvSpPr>
          <p:cNvPr id="21" name="Shape 11"/>
          <p:cNvSpPr/>
          <p:nvPr/>
        </p:nvSpPr>
        <p:spPr>
          <a:xfrm>
            <a:off x="1133951" y="4382016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22" name="Text 12"/>
          <p:cNvSpPr/>
          <p:nvPr/>
        </p:nvSpPr>
        <p:spPr>
          <a:xfrm>
            <a:off x="1644134" y="438201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>
                <a:sym typeface="+mn-ea"/>
              </a:rPr>
              <a:t>Gesti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>
                <a:sym typeface="+mn-ea"/>
              </a:rPr>
              <a:t>n</a:t>
            </a:r>
            <a:r>
              <a:rPr lang="es-MX" altLang="en-US" sz="2200" dirty="0"/>
              <a:t> de Reportes y metricas</a:t>
            </a:r>
            <a:endParaRPr lang="es-MX" altLang="en-US" sz="2200" dirty="0"/>
          </a:p>
        </p:txBody>
      </p:sp>
      <p:sp>
        <p:nvSpPr>
          <p:cNvPr id="23" name="Shape 13"/>
          <p:cNvSpPr/>
          <p:nvPr/>
        </p:nvSpPr>
        <p:spPr>
          <a:xfrm>
            <a:off x="793790" y="4963160"/>
            <a:ext cx="170021" cy="354330"/>
          </a:xfrm>
          <a:prstGeom prst="roundRect">
            <a:avLst>
              <a:gd name="adj" fmla="val 20012"/>
            </a:avLst>
          </a:prstGeom>
          <a:solidFill>
            <a:srgbClr val="EAE8F3"/>
          </a:solidFill>
        </p:spPr>
      </p:sp>
      <p:sp>
        <p:nvSpPr>
          <p:cNvPr id="24" name="Text 14"/>
          <p:cNvSpPr/>
          <p:nvPr/>
        </p:nvSpPr>
        <p:spPr>
          <a:xfrm>
            <a:off x="1303973" y="496316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2200" dirty="0"/>
              <a:t>Administraci</a:t>
            </a:r>
            <a:r>
              <a:rPr lang="es-ES" sz="2200" dirty="0">
                <a:sym typeface="+mn-ea"/>
              </a:rPr>
              <a:t>ó</a:t>
            </a:r>
            <a:r>
              <a:rPr lang="es-MX" altLang="en-US" sz="2200" dirty="0"/>
              <a:t>n de usuarios y roles</a:t>
            </a:r>
            <a:endParaRPr lang="es-MX" altLang="en-US" sz="2200" dirty="0"/>
          </a:p>
        </p:txBody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4570" y="2411730"/>
            <a:ext cx="983615" cy="901700"/>
          </a:xfrm>
          <a:prstGeom prst="rect">
            <a:avLst/>
          </a:prstGeom>
        </p:spPr>
      </p:pic>
      <p:sp>
        <p:nvSpPr>
          <p:cNvPr id="26" name="Text 1"/>
          <p:cNvSpPr/>
          <p:nvPr/>
        </p:nvSpPr>
        <p:spPr>
          <a:xfrm>
            <a:off x="7156490" y="2774752"/>
            <a:ext cx="3314581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s-MX" altLang="en-US" sz="3600" dirty="0"/>
              <a:t>40 Requisitos Funcionales</a:t>
            </a:r>
            <a:endParaRPr lang="es-MX" alt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56" name="Picture 2" descr="F:\JOSE LUIS OJO\PTT\OIP (1).jf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017375" y="1189771"/>
            <a:ext cx="2674960" cy="1879183"/>
          </a:xfrm>
          <a:prstGeom prst="rect">
            <a:avLst/>
          </a:prstGeom>
          <a:noFill/>
        </p:spPr>
      </p:pic>
      <p:sp>
        <p:nvSpPr>
          <p:cNvPr id="1048616" name="Rectangle 27"/>
          <p:cNvSpPr/>
          <p:nvPr/>
        </p:nvSpPr>
        <p:spPr>
          <a:xfrm rot="19680000">
            <a:off x="4028440" y="2712720"/>
            <a:ext cx="2771140" cy="506730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s-MX" altLang="es-E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Enfocada </a:t>
            </a:r>
            <a:endParaRPr lang="es-MX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58" name="Picture 2" descr="F:\JOSE LUIS OJO\PTT\descarga (12).jf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79490" y="1071245"/>
            <a:ext cx="2778125" cy="1878330"/>
          </a:xfrm>
          <a:prstGeom prst="rect">
            <a:avLst/>
          </a:prstGeom>
          <a:noFill/>
        </p:spPr>
      </p:pic>
      <p:sp>
        <p:nvSpPr>
          <p:cNvPr id="1048617" name="Cuadro de texto 1"/>
          <p:cNvSpPr txBox="1"/>
          <p:nvPr/>
        </p:nvSpPr>
        <p:spPr>
          <a:xfrm>
            <a:off x="4079240" y="1401445"/>
            <a:ext cx="1684020" cy="671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s-MX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Mediante</a:t>
            </a:r>
            <a:endParaRPr lang="es-MX" altLang="en-US" sz="24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048619" name="Flecha hacia abajo 4"/>
          <p:cNvSpPr/>
          <p:nvPr/>
        </p:nvSpPr>
        <p:spPr>
          <a:xfrm rot="16200000">
            <a:off x="4519295" y="1400810"/>
            <a:ext cx="555625" cy="12192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ES" altLang="en-US"/>
          </a:p>
        </p:txBody>
      </p:sp>
      <p:sp>
        <p:nvSpPr>
          <p:cNvPr id="1048620" name="Flecha izquierda 5"/>
          <p:cNvSpPr/>
          <p:nvPr/>
        </p:nvSpPr>
        <p:spPr>
          <a:xfrm rot="19680000">
            <a:off x="4530090" y="3299460"/>
            <a:ext cx="1499235" cy="619125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ES" altLang="en-US"/>
          </a:p>
        </p:txBody>
      </p:sp>
      <p:pic>
        <p:nvPicPr>
          <p:cNvPr id="2" name="Imagen 1" descr="Figura-1-Ciclo-de-gestion-por-procesos"/>
          <p:cNvPicPr>
            <a:picLocks noChangeAspect="1"/>
          </p:cNvPicPr>
          <p:nvPr/>
        </p:nvPicPr>
        <p:blipFill>
          <a:blip r:embed="rId3"/>
          <a:srcRect r="53357"/>
          <a:stretch>
            <a:fillRect/>
          </a:stretch>
        </p:blipFill>
        <p:spPr>
          <a:xfrm>
            <a:off x="1168400" y="3915410"/>
            <a:ext cx="3108325" cy="2320290"/>
          </a:xfrm>
          <a:prstGeom prst="rect">
            <a:avLst/>
          </a:prstGeom>
        </p:spPr>
      </p:pic>
      <p:sp>
        <p:nvSpPr>
          <p:cNvPr id="3" name="Flecha izquierda 5"/>
          <p:cNvSpPr/>
          <p:nvPr/>
        </p:nvSpPr>
        <p:spPr>
          <a:xfrm rot="10800000">
            <a:off x="5422265" y="5329555"/>
            <a:ext cx="1280160" cy="619125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ES" altLang="en-US"/>
          </a:p>
        </p:txBody>
      </p:sp>
      <p:pic>
        <p:nvPicPr>
          <p:cNvPr id="6" name="Marcador de posición de imagen 5" descr="optimizacion_funciones"/>
          <p:cNvPicPr>
            <a:picLocks noChangeAspect="1"/>
          </p:cNvPicPr>
          <p:nvPr>
            <p:ph type="pic" sz="quarter" idx="10"/>
          </p:nvPr>
        </p:nvPicPr>
        <p:blipFill>
          <a:blip r:embed="rId4"/>
          <a:stretch>
            <a:fillRect/>
          </a:stretch>
        </p:blipFill>
        <p:spPr>
          <a:xfrm>
            <a:off x="7847965" y="4521835"/>
            <a:ext cx="3094355" cy="2110105"/>
          </a:xfrm>
          <a:prstGeom prst="rect">
            <a:avLst/>
          </a:prstGeom>
        </p:spPr>
      </p:pic>
      <p:sp>
        <p:nvSpPr>
          <p:cNvPr id="5" name="Cuadro de texto 4"/>
          <p:cNvSpPr txBox="1"/>
          <p:nvPr/>
        </p:nvSpPr>
        <p:spPr>
          <a:xfrm>
            <a:off x="5251450" y="492950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Permite</a:t>
            </a:r>
            <a:endParaRPr lang="es-MX" sz="24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uadro de texto 2"/>
          <p:cNvSpPr txBox="1"/>
          <p:nvPr/>
        </p:nvSpPr>
        <p:spPr>
          <a:xfrm>
            <a:off x="767715" y="266065"/>
            <a:ext cx="10657205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</a:pPr>
            <a:r>
              <a:rPr lang="es-ES" sz="4400" b="1" dirty="0">
                <a:sym typeface="+mn-ea"/>
              </a:rPr>
              <a:t>Descripci</a:t>
            </a:r>
            <a:r>
              <a:rPr lang="es-ES" sz="4400" b="1" dirty="0">
                <a:sym typeface="+mn-ea"/>
              </a:rPr>
              <a:t>ón de requisitos </a:t>
            </a:r>
            <a:r>
              <a:rPr lang="es-MX" altLang="es-ES" sz="4400" b="1" dirty="0">
                <a:sym typeface="+mn-ea"/>
              </a:rPr>
              <a:t>no funcionales</a:t>
            </a:r>
            <a:endParaRPr lang="es-MX" altLang="es-ES" sz="4400" b="1" dirty="0">
              <a:sym typeface="+mn-ea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760" y="1209040"/>
            <a:ext cx="819785" cy="687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11973" y="1372672"/>
            <a:ext cx="2088475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000"/>
              </a:lnSpc>
              <a:buNone/>
            </a:pPr>
            <a:endParaRPr lang="es-MX" altLang="en-US" sz="1600" dirty="0">
              <a:solidFill>
                <a:srgbClr val="49495A"/>
              </a:solidFill>
              <a:latin typeface="Libre Baskerville" panose="02000000000000000000" pitchFamily="34" charset="0"/>
              <a:ea typeface="Libre Baskerville" panose="02000000000000000000" pitchFamily="34" charset="-122"/>
              <a:cs typeface="Libre Baskerville" panose="02000000000000000000" pitchFamily="34" charset="-12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25" y="2070735"/>
            <a:ext cx="819785" cy="7181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35138" y="2282190"/>
            <a:ext cx="2183844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s-MX" altLang="en-US" sz="2200" dirty="0"/>
              <a:t>Software</a:t>
            </a:r>
            <a:endParaRPr lang="es-MX" alt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" y="2963545"/>
            <a:ext cx="819785" cy="6972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0063" y="3152338"/>
            <a:ext cx="2745462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s-MX" altLang="en-US" sz="2200" dirty="0"/>
              <a:t>Hardware</a:t>
            </a:r>
            <a:endParaRPr lang="es-MX" altLang="en-US" sz="22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5" y="3789680"/>
            <a:ext cx="819785" cy="743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11973" y="4009152"/>
            <a:ext cx="2049185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s-MX" altLang="en-US" sz="2200" dirty="0"/>
              <a:t>Restricciones del Diseño y la Implementación</a:t>
            </a:r>
            <a:endParaRPr lang="es-MX" altLang="en-US" sz="220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60" y="4533265"/>
            <a:ext cx="819785" cy="71564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811973" y="4762857"/>
            <a:ext cx="2106930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s-MX" altLang="en-US" sz="2200" dirty="0"/>
              <a:t>Soporte</a:t>
            </a:r>
            <a:endParaRPr lang="es-MX" altLang="en-US" sz="2200" dirty="0"/>
          </a:p>
        </p:txBody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760" y="5438140"/>
            <a:ext cx="819785" cy="697865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1811973" y="5659437"/>
            <a:ext cx="2347793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s-MX" altLang="en-US" sz="2200" dirty="0"/>
              <a:t>Requisitos de Seguridad</a:t>
            </a:r>
            <a:endParaRPr lang="es-MX" altLang="en-US" sz="2200" dirty="0"/>
          </a:p>
        </p:txBody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5670" y="2061845"/>
            <a:ext cx="983615" cy="901700"/>
          </a:xfrm>
          <a:prstGeom prst="rect">
            <a:avLst/>
          </a:prstGeom>
        </p:spPr>
      </p:pic>
      <p:sp>
        <p:nvSpPr>
          <p:cNvPr id="9" name="Cuadro de texto 8"/>
          <p:cNvSpPr txBox="1"/>
          <p:nvPr/>
        </p:nvSpPr>
        <p:spPr>
          <a:xfrm>
            <a:off x="6590030" y="3152140"/>
            <a:ext cx="6096000" cy="443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l">
              <a:lnSpc>
                <a:spcPts val="2750"/>
              </a:lnSpc>
              <a:buNone/>
            </a:pPr>
            <a:r>
              <a:rPr lang="es-MX" altLang="en-US" sz="3200" dirty="0">
                <a:sym typeface="+mn-ea"/>
              </a:rPr>
              <a:t>16 Requisitos no Fun</a:t>
            </a:r>
            <a:r>
              <a:rPr lang="es-MX" altLang="en-US" sz="3600" dirty="0">
                <a:sym typeface="+mn-ea"/>
              </a:rPr>
              <a:t>cionales</a:t>
            </a:r>
            <a:endParaRPr lang="es-MX" altLang="en-US" sz="3600" dirty="0">
              <a:sym typeface="+mn-ea"/>
            </a:endParaRPr>
          </a:p>
        </p:txBody>
      </p:sp>
      <p:sp>
        <p:nvSpPr>
          <p:cNvPr id="12" name="Cuadro de texto 11"/>
          <p:cNvSpPr txBox="1"/>
          <p:nvPr/>
        </p:nvSpPr>
        <p:spPr>
          <a:xfrm>
            <a:off x="1735455" y="1376680"/>
            <a:ext cx="406400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200" dirty="0"/>
              <a:t>Usabilidad</a:t>
            </a:r>
            <a:endParaRPr lang="es-MX" altLang="en-US" sz="22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Title 1"/>
          <p:cNvSpPr>
            <a:spLocks noGrp="1"/>
          </p:cNvSpPr>
          <p:nvPr>
            <p:ph type="title"/>
          </p:nvPr>
        </p:nvSpPr>
        <p:spPr>
          <a:xfrm>
            <a:off x="2535613" y="2529659"/>
            <a:ext cx="7522029" cy="825046"/>
          </a:xfrm>
        </p:spPr>
        <p:txBody>
          <a:bodyPr/>
          <a:p>
            <a:r>
              <a:rPr lang="es-MX" altLang="es-ES" sz="4400" dirty="0">
                <a:latin typeface="Arial" panose="020B0604020202020204" pitchFamily="34" charset="0"/>
              </a:rPr>
              <a:t>Dise</a:t>
            </a:r>
            <a:r>
              <a:rPr lang="en-US" altLang="en-US" sz="4400" dirty="0">
                <a:latin typeface="Arial" panose="020B0604020202020204" pitchFamily="34" charset="0"/>
              </a:rPr>
              <a:t>ñ</a:t>
            </a:r>
            <a:r>
              <a:rPr lang="es-MX" altLang="es-ES" sz="4400" dirty="0">
                <a:latin typeface="Arial" panose="020B0604020202020204" pitchFamily="34" charset="0"/>
              </a:rPr>
              <a:t>o y arquitectura del sistema</a:t>
            </a:r>
            <a:endParaRPr lang="es-MX" altLang="es-ES" sz="44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Gráfico 648"/>
          <p:cNvSpPr/>
          <p:nvPr/>
        </p:nvSpPr>
        <p:spPr>
          <a:xfrm>
            <a:off x="3892905" y="2782925"/>
            <a:ext cx="390450" cy="390450"/>
          </a:xfrm>
          <a:custGeom>
            <a:avLst/>
            <a:gdLst>
              <a:gd name="connsiteX0" fmla="*/ 190500 w 190500"/>
              <a:gd name="connsiteY0" fmla="*/ 49911 h 190500"/>
              <a:gd name="connsiteX1" fmla="*/ 189793 w 190500"/>
              <a:gd name="connsiteY1" fmla="*/ 46254 h 190500"/>
              <a:gd name="connsiteX2" fmla="*/ 187738 w 190500"/>
              <a:gd name="connsiteY2" fmla="*/ 43148 h 190500"/>
              <a:gd name="connsiteX3" fmla="*/ 147352 w 190500"/>
              <a:gd name="connsiteY3" fmla="*/ 2762 h 190500"/>
              <a:gd name="connsiteX4" fmla="*/ 144246 w 190500"/>
              <a:gd name="connsiteY4" fmla="*/ 707 h 190500"/>
              <a:gd name="connsiteX5" fmla="*/ 140589 w 190500"/>
              <a:gd name="connsiteY5" fmla="*/ 0 h 190500"/>
              <a:gd name="connsiteX6" fmla="*/ 136932 w 190500"/>
              <a:gd name="connsiteY6" fmla="*/ 707 h 190500"/>
              <a:gd name="connsiteX7" fmla="*/ 133826 w 190500"/>
              <a:gd name="connsiteY7" fmla="*/ 2762 h 190500"/>
              <a:gd name="connsiteX8" fmla="*/ 106870 w 190500"/>
              <a:gd name="connsiteY8" fmla="*/ 29718 h 190500"/>
              <a:gd name="connsiteX9" fmla="*/ 2762 w 190500"/>
              <a:gd name="connsiteY9" fmla="*/ 133826 h 190500"/>
              <a:gd name="connsiteX10" fmla="*/ 707 w 190500"/>
              <a:gd name="connsiteY10" fmla="*/ 136932 h 190500"/>
              <a:gd name="connsiteX11" fmla="*/ 0 w 190500"/>
              <a:gd name="connsiteY11" fmla="*/ 140589 h 190500"/>
              <a:gd name="connsiteX12" fmla="*/ 0 w 190500"/>
              <a:gd name="connsiteY12" fmla="*/ 180975 h 190500"/>
              <a:gd name="connsiteX13" fmla="*/ 2790 w 190500"/>
              <a:gd name="connsiteY13" fmla="*/ 187710 h 190500"/>
              <a:gd name="connsiteX14" fmla="*/ 9525 w 190500"/>
              <a:gd name="connsiteY14" fmla="*/ 190500 h 190500"/>
              <a:gd name="connsiteX15" fmla="*/ 49911 w 190500"/>
              <a:gd name="connsiteY15" fmla="*/ 190500 h 190500"/>
              <a:gd name="connsiteX16" fmla="*/ 53824 w 190500"/>
              <a:gd name="connsiteY16" fmla="*/ 189888 h 190500"/>
              <a:gd name="connsiteX17" fmla="*/ 57150 w 190500"/>
              <a:gd name="connsiteY17" fmla="*/ 187738 h 190500"/>
              <a:gd name="connsiteX18" fmla="*/ 160687 w 190500"/>
              <a:gd name="connsiteY18" fmla="*/ 83629 h 190500"/>
              <a:gd name="connsiteX19" fmla="*/ 187738 w 190500"/>
              <a:gd name="connsiteY19" fmla="*/ 57150 h 190500"/>
              <a:gd name="connsiteX20" fmla="*/ 189833 w 190500"/>
              <a:gd name="connsiteY20" fmla="*/ 54007 h 190500"/>
              <a:gd name="connsiteX21" fmla="*/ 189833 w 190500"/>
              <a:gd name="connsiteY21" fmla="*/ 51721 h 190500"/>
              <a:gd name="connsiteX22" fmla="*/ 189833 w 190500"/>
              <a:gd name="connsiteY22" fmla="*/ 50387 h 190500"/>
              <a:gd name="connsiteX23" fmla="*/ 190500 w 190500"/>
              <a:gd name="connsiteY23" fmla="*/ 49911 h 190500"/>
              <a:gd name="connsiteX24" fmla="*/ 46006 w 190500"/>
              <a:gd name="connsiteY24" fmla="*/ 171450 h 190500"/>
              <a:gd name="connsiteX25" fmla="*/ 19050 w 190500"/>
              <a:gd name="connsiteY25" fmla="*/ 171450 h 190500"/>
              <a:gd name="connsiteX26" fmla="*/ 19050 w 190500"/>
              <a:gd name="connsiteY26" fmla="*/ 144494 h 190500"/>
              <a:gd name="connsiteX27" fmla="*/ 113633 w 190500"/>
              <a:gd name="connsiteY27" fmla="*/ 49911 h 190500"/>
              <a:gd name="connsiteX28" fmla="*/ 140589 w 190500"/>
              <a:gd name="connsiteY28" fmla="*/ 76867 h 190500"/>
              <a:gd name="connsiteX29" fmla="*/ 46006 w 190500"/>
              <a:gd name="connsiteY29" fmla="*/ 171450 h 190500"/>
              <a:gd name="connsiteX30" fmla="*/ 154019 w 190500"/>
              <a:gd name="connsiteY30" fmla="*/ 63437 h 190500"/>
              <a:gd name="connsiteX31" fmla="*/ 127063 w 190500"/>
              <a:gd name="connsiteY31" fmla="*/ 36481 h 190500"/>
              <a:gd name="connsiteX32" fmla="*/ 140589 w 190500"/>
              <a:gd name="connsiteY32" fmla="*/ 23051 h 190500"/>
              <a:gd name="connsiteX33" fmla="*/ 167449 w 190500"/>
              <a:gd name="connsiteY33" fmla="*/ 49911 h 190500"/>
              <a:gd name="connsiteX34" fmla="*/ 154019 w 190500"/>
              <a:gd name="connsiteY34" fmla="*/ 63437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0500" h="190500">
                <a:moveTo>
                  <a:pt x="190500" y="49911"/>
                </a:moveTo>
                <a:cubicBezTo>
                  <a:pt x="190508" y="48658"/>
                  <a:pt x="190268" y="47415"/>
                  <a:pt x="189793" y="46254"/>
                </a:cubicBezTo>
                <a:cubicBezTo>
                  <a:pt x="189319" y="45094"/>
                  <a:pt x="188621" y="44038"/>
                  <a:pt x="187738" y="43148"/>
                </a:cubicBezTo>
                <a:lnTo>
                  <a:pt x="147352" y="2762"/>
                </a:lnTo>
                <a:cubicBezTo>
                  <a:pt x="146462" y="1880"/>
                  <a:pt x="145407" y="1181"/>
                  <a:pt x="144246" y="707"/>
                </a:cubicBezTo>
                <a:cubicBezTo>
                  <a:pt x="143085" y="233"/>
                  <a:pt x="141842" y="-7"/>
                  <a:pt x="140589" y="0"/>
                </a:cubicBezTo>
                <a:cubicBezTo>
                  <a:pt x="139335" y="-7"/>
                  <a:pt x="138092" y="233"/>
                  <a:pt x="136932" y="707"/>
                </a:cubicBezTo>
                <a:cubicBezTo>
                  <a:pt x="135772" y="1181"/>
                  <a:pt x="134717" y="1880"/>
                  <a:pt x="133826" y="2762"/>
                </a:cubicBezTo>
                <a:lnTo>
                  <a:pt x="106870" y="29718"/>
                </a:lnTo>
                <a:lnTo>
                  <a:pt x="2762" y="133826"/>
                </a:lnTo>
                <a:cubicBezTo>
                  <a:pt x="1880" y="134717"/>
                  <a:pt x="1181" y="135772"/>
                  <a:pt x="707" y="136932"/>
                </a:cubicBezTo>
                <a:cubicBezTo>
                  <a:pt x="233" y="138092"/>
                  <a:pt x="-7" y="139335"/>
                  <a:pt x="0" y="140589"/>
                </a:cubicBezTo>
                <a:lnTo>
                  <a:pt x="0" y="180975"/>
                </a:lnTo>
                <a:cubicBezTo>
                  <a:pt x="0" y="183501"/>
                  <a:pt x="1004" y="185924"/>
                  <a:pt x="2790" y="187710"/>
                </a:cubicBezTo>
                <a:cubicBezTo>
                  <a:pt x="4576" y="189497"/>
                  <a:pt x="6999" y="190500"/>
                  <a:pt x="9525" y="190500"/>
                </a:cubicBezTo>
                <a:lnTo>
                  <a:pt x="49911" y="190500"/>
                </a:lnTo>
                <a:cubicBezTo>
                  <a:pt x="51244" y="190572"/>
                  <a:pt x="52577" y="190364"/>
                  <a:pt x="53824" y="189888"/>
                </a:cubicBezTo>
                <a:cubicBezTo>
                  <a:pt x="55071" y="189412"/>
                  <a:pt x="56204" y="188680"/>
                  <a:pt x="57150" y="187738"/>
                </a:cubicBezTo>
                <a:lnTo>
                  <a:pt x="160687" y="83629"/>
                </a:lnTo>
                <a:lnTo>
                  <a:pt x="187738" y="57150"/>
                </a:lnTo>
                <a:cubicBezTo>
                  <a:pt x="188607" y="56227"/>
                  <a:pt x="189316" y="55164"/>
                  <a:pt x="189833" y="54007"/>
                </a:cubicBezTo>
                <a:cubicBezTo>
                  <a:pt x="189926" y="53248"/>
                  <a:pt x="189926" y="52480"/>
                  <a:pt x="189833" y="51721"/>
                </a:cubicBezTo>
                <a:cubicBezTo>
                  <a:pt x="189878" y="51278"/>
                  <a:pt x="189878" y="50831"/>
                  <a:pt x="189833" y="50387"/>
                </a:cubicBezTo>
                <a:lnTo>
                  <a:pt x="190500" y="49911"/>
                </a:lnTo>
                <a:close/>
                <a:moveTo>
                  <a:pt x="46006" y="171450"/>
                </a:moveTo>
                <a:lnTo>
                  <a:pt x="19050" y="171450"/>
                </a:lnTo>
                <a:lnTo>
                  <a:pt x="19050" y="144494"/>
                </a:lnTo>
                <a:lnTo>
                  <a:pt x="113633" y="49911"/>
                </a:lnTo>
                <a:lnTo>
                  <a:pt x="140589" y="76867"/>
                </a:lnTo>
                <a:lnTo>
                  <a:pt x="46006" y="171450"/>
                </a:lnTo>
                <a:close/>
                <a:moveTo>
                  <a:pt x="154019" y="63437"/>
                </a:moveTo>
                <a:lnTo>
                  <a:pt x="127063" y="36481"/>
                </a:lnTo>
                <a:lnTo>
                  <a:pt x="140589" y="23051"/>
                </a:lnTo>
                <a:lnTo>
                  <a:pt x="167449" y="49911"/>
                </a:lnTo>
                <a:lnTo>
                  <a:pt x="154019" y="63437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en-US"/>
          </a:p>
        </p:txBody>
      </p:sp>
      <p:sp>
        <p:nvSpPr>
          <p:cNvPr id="1048695" name="Rectángulo 2"/>
          <p:cNvSpPr/>
          <p:nvPr/>
        </p:nvSpPr>
        <p:spPr>
          <a:xfrm>
            <a:off x="874974" y="485301"/>
            <a:ext cx="7969250" cy="768350"/>
          </a:xfrm>
          <a:prstGeom prst="rect">
            <a:avLst/>
          </a:prstGeom>
        </p:spPr>
        <p:txBody>
          <a:bodyPr wrap="none">
            <a:spAutoFit/>
          </a:bodyPr>
          <a:p>
            <a:pPr algn="l">
              <a:buClrTx/>
              <a:buSzTx/>
              <a:buFontTx/>
            </a:pPr>
            <a:r>
              <a:rPr lang="es-ES" sz="4400" b="1" dirty="0"/>
              <a:t>Estructura del Modelo de Datos</a:t>
            </a:r>
            <a:endParaRPr lang="es-ES" sz="4400" b="1" dirty="0"/>
          </a:p>
        </p:txBody>
      </p:sp>
      <p:pic>
        <p:nvPicPr>
          <p:cNvPr id="6" name="Imagen 6" descr="Captura de pantalla 2025-02-23 1052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370" y="1129665"/>
            <a:ext cx="10123170" cy="52139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Rectángulo 4"/>
          <p:cNvSpPr/>
          <p:nvPr/>
        </p:nvSpPr>
        <p:spPr>
          <a:xfrm>
            <a:off x="522483" y="372629"/>
            <a:ext cx="6999407" cy="751840"/>
          </a:xfrm>
          <a:prstGeom prst="rect">
            <a:avLst/>
          </a:prstGeom>
        </p:spPr>
        <p:txBody>
          <a:bodyPr wrap="none">
            <a:spAutoFit/>
          </a:bodyPr>
          <a:p>
            <a:pPr algn="just"/>
            <a:r>
              <a:rPr lang="es-ES" sz="4400" b="1" dirty="0"/>
              <a:t>Descripción de arquitectura</a:t>
            </a:r>
            <a:endParaRPr lang="en-US" sz="4400" b="1" dirty="0">
              <a:latin typeface="Arial" panose="020B0604020202020204" pitchFamily="34" charset="0"/>
            </a:endParaRPr>
          </a:p>
        </p:txBody>
      </p:sp>
      <p:pic>
        <p:nvPicPr>
          <p:cNvPr id="2" name="Imagen 1" descr="OIP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45335" y="1527175"/>
            <a:ext cx="8155305" cy="472630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sz="4400" b="1" dirty="0">
                <a:latin typeface="+mn-lt"/>
                <a:ea typeface="+mn-ea"/>
                <a:cs typeface="+mn-cs"/>
              </a:rPr>
              <a:t>Patrones de dise</a:t>
            </a:r>
            <a:r>
              <a:rPr lang="es-ES" sz="4400" b="1" dirty="0">
                <a:latin typeface="+mn-lt"/>
                <a:ea typeface="+mn-ea"/>
                <a:cs typeface="+mn-cs"/>
                <a:sym typeface="+mn-ea"/>
              </a:rPr>
              <a:t>ñ</a:t>
            </a:r>
            <a:r>
              <a:rPr lang="es-ES" sz="4400" b="1" dirty="0">
                <a:latin typeface="+mn-lt"/>
                <a:ea typeface="+mn-ea"/>
                <a:cs typeface="+mn-cs"/>
              </a:rPr>
              <a:t>o</a:t>
            </a:r>
            <a:r>
              <a:rPr lang="es-MX" altLang="es-ES" sz="4400" b="1" dirty="0">
                <a:latin typeface="+mn-lt"/>
                <a:ea typeface="+mn-ea"/>
                <a:cs typeface="+mn-cs"/>
              </a:rPr>
              <a:t> GOF</a:t>
            </a:r>
            <a:r>
              <a:rPr lang="es-ES" sz="4400" b="1" dirty="0">
                <a:latin typeface="+mn-lt"/>
                <a:ea typeface="+mn-ea"/>
                <a:cs typeface="+mn-cs"/>
              </a:rPr>
              <a:t>: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Shape 1"/>
          <p:cNvSpPr/>
          <p:nvPr/>
        </p:nvSpPr>
        <p:spPr>
          <a:xfrm>
            <a:off x="744855" y="201124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5" name="Text 2"/>
          <p:cNvSpPr/>
          <p:nvPr/>
        </p:nvSpPr>
        <p:spPr>
          <a:xfrm>
            <a:off x="913090" y="2091015"/>
            <a:ext cx="142399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500" dirty="0"/>
          </a:p>
        </p:txBody>
      </p:sp>
      <p:sp>
        <p:nvSpPr>
          <p:cNvPr id="16" name="Text 3"/>
          <p:cNvSpPr/>
          <p:nvPr/>
        </p:nvSpPr>
        <p:spPr>
          <a:xfrm>
            <a:off x="1436489" y="2011243"/>
            <a:ext cx="3020854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8" name="Shape 5"/>
          <p:cNvSpPr/>
          <p:nvPr/>
        </p:nvSpPr>
        <p:spPr>
          <a:xfrm>
            <a:off x="744657" y="296628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9" name="Text 6"/>
          <p:cNvSpPr/>
          <p:nvPr/>
        </p:nvSpPr>
        <p:spPr>
          <a:xfrm>
            <a:off x="838121" y="3046055"/>
            <a:ext cx="196572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500" dirty="0"/>
          </a:p>
        </p:txBody>
      </p:sp>
      <p:sp>
        <p:nvSpPr>
          <p:cNvPr id="22" name="Shape 9"/>
          <p:cNvSpPr/>
          <p:nvPr/>
        </p:nvSpPr>
        <p:spPr>
          <a:xfrm>
            <a:off x="745093" y="392132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23" name="Text 10"/>
          <p:cNvSpPr/>
          <p:nvPr/>
        </p:nvSpPr>
        <p:spPr>
          <a:xfrm>
            <a:off x="858242" y="4001095"/>
            <a:ext cx="196572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500" dirty="0"/>
          </a:p>
        </p:txBody>
      </p:sp>
      <p:sp>
        <p:nvSpPr>
          <p:cNvPr id="24" name="Cuadro de texto 23"/>
          <p:cNvSpPr txBox="1"/>
          <p:nvPr/>
        </p:nvSpPr>
        <p:spPr>
          <a:xfrm>
            <a:off x="1436370" y="20421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 b="1"/>
              <a:t>P</a:t>
            </a:r>
            <a:r>
              <a:rPr lang="en-US" altLang="es-MX" sz="2400" b="1"/>
              <a:t>atr</a:t>
            </a:r>
            <a:r>
              <a:rPr lang="en-US" altLang="en-US" sz="2400" b="1"/>
              <a:t>ó</a:t>
            </a:r>
            <a:r>
              <a:rPr lang="en-US" altLang="es-MX" sz="2400" b="1"/>
              <a:t>n Decorador</a:t>
            </a:r>
            <a:endParaRPr lang="en-US" altLang="es-MX" sz="2400" b="1"/>
          </a:p>
        </p:txBody>
      </p:sp>
      <p:sp>
        <p:nvSpPr>
          <p:cNvPr id="27" name="Cuadro de texto 26"/>
          <p:cNvSpPr txBox="1"/>
          <p:nvPr/>
        </p:nvSpPr>
        <p:spPr>
          <a:xfrm>
            <a:off x="1436370" y="299720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es-MX" sz="2400" b="1"/>
              <a:t>Patrón Factory Method</a:t>
            </a:r>
            <a:endParaRPr lang="en-US" altLang="es-MX" sz="2400" b="1"/>
          </a:p>
        </p:txBody>
      </p:sp>
      <p:sp>
        <p:nvSpPr>
          <p:cNvPr id="28" name="Cuadro de texto 27"/>
          <p:cNvSpPr txBox="1"/>
          <p:nvPr/>
        </p:nvSpPr>
        <p:spPr>
          <a:xfrm>
            <a:off x="1436370" y="39852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es-MX" sz="2400" b="1"/>
              <a:t>Patrón Repository</a:t>
            </a:r>
            <a:endParaRPr lang="en-US" altLang="es-MX" sz="2400" b="1"/>
          </a:p>
        </p:txBody>
      </p:sp>
      <p:sp>
        <p:nvSpPr>
          <p:cNvPr id="29" name="Shape 9"/>
          <p:cNvSpPr/>
          <p:nvPr/>
        </p:nvSpPr>
        <p:spPr>
          <a:xfrm>
            <a:off x="750173" y="476968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30" name="Text 10"/>
          <p:cNvSpPr/>
          <p:nvPr/>
        </p:nvSpPr>
        <p:spPr>
          <a:xfrm>
            <a:off x="863322" y="4849455"/>
            <a:ext cx="196572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algn="ctr">
              <a:lnSpc>
                <a:spcPts val="2500"/>
              </a:lnSpc>
              <a:buClrTx/>
              <a:buSzTx/>
              <a:buFontTx/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</a:t>
            </a:r>
            <a:endParaRPr lang="en-US" sz="2500" dirty="0">
              <a:solidFill>
                <a:srgbClr val="49495A"/>
              </a:solidFill>
              <a:latin typeface="Libre Baskerville" panose="02000000000000000000" pitchFamily="34" charset="0"/>
              <a:ea typeface="Libre Baskerville" panose="02000000000000000000" pitchFamily="34" charset="-122"/>
              <a:cs typeface="Libre Baskerville" panose="02000000000000000000" pitchFamily="34" charset="-120"/>
            </a:endParaRPr>
          </a:p>
        </p:txBody>
      </p:sp>
      <p:sp>
        <p:nvSpPr>
          <p:cNvPr id="31" name="Cuadro de texto 30"/>
          <p:cNvSpPr txBox="1"/>
          <p:nvPr/>
        </p:nvSpPr>
        <p:spPr>
          <a:xfrm>
            <a:off x="1527175" y="484949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es-MX" sz="2400" b="1"/>
              <a:t>Patrón Observer</a:t>
            </a:r>
            <a:endParaRPr lang="en-US" altLang="es-MX" sz="2400" b="1"/>
          </a:p>
        </p:txBody>
      </p:sp>
      <p:pic>
        <p:nvPicPr>
          <p:cNvPr id="32" name="Imagen 31" descr="Captura de pantalla 2025-03-02 2233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38065" y="1734185"/>
            <a:ext cx="7210425" cy="3856355"/>
          </a:xfrm>
          <a:prstGeom prst="rect">
            <a:avLst/>
          </a:prstGeom>
        </p:spPr>
      </p:pic>
      <p:sp>
        <p:nvSpPr>
          <p:cNvPr id="34" name="Flecha derecha 33"/>
          <p:cNvSpPr/>
          <p:nvPr/>
        </p:nvSpPr>
        <p:spPr>
          <a:xfrm>
            <a:off x="4109720" y="1983740"/>
            <a:ext cx="643255" cy="485775"/>
          </a:xfrm>
          <a:prstGeom prst="rightArrow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sz="4400" b="1" dirty="0">
                <a:latin typeface="+mn-lt"/>
                <a:ea typeface="+mn-ea"/>
                <a:cs typeface="+mn-cs"/>
              </a:rPr>
              <a:t>Patrones de dise</a:t>
            </a:r>
            <a:r>
              <a:rPr lang="es-ES" sz="4400" b="1" dirty="0">
                <a:latin typeface="+mn-lt"/>
                <a:ea typeface="+mn-ea"/>
                <a:cs typeface="+mn-cs"/>
                <a:sym typeface="+mn-ea"/>
              </a:rPr>
              <a:t>ñ</a:t>
            </a:r>
            <a:r>
              <a:rPr lang="es-ES" sz="4400" b="1" dirty="0">
                <a:latin typeface="+mn-lt"/>
                <a:ea typeface="+mn-ea"/>
                <a:cs typeface="+mn-cs"/>
              </a:rPr>
              <a:t>o</a:t>
            </a:r>
            <a:r>
              <a:rPr lang="es-MX" altLang="es-ES" sz="4400" b="1" dirty="0">
                <a:latin typeface="+mn-lt"/>
                <a:ea typeface="+mn-ea"/>
                <a:cs typeface="+mn-cs"/>
              </a:rPr>
              <a:t> GRASP</a:t>
            </a:r>
            <a:r>
              <a:rPr lang="es-ES" sz="4400" b="1" dirty="0">
                <a:latin typeface="+mn-lt"/>
                <a:ea typeface="+mn-ea"/>
                <a:cs typeface="+mn-cs"/>
              </a:rPr>
              <a:t>:</a:t>
            </a:r>
            <a:endParaRPr lang="es-ES" sz="4400" b="1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Shape 1"/>
          <p:cNvSpPr/>
          <p:nvPr/>
        </p:nvSpPr>
        <p:spPr>
          <a:xfrm>
            <a:off x="744855" y="201124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5" name="Text 2"/>
          <p:cNvSpPr/>
          <p:nvPr/>
        </p:nvSpPr>
        <p:spPr>
          <a:xfrm>
            <a:off x="913090" y="2091015"/>
            <a:ext cx="142399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500" dirty="0"/>
          </a:p>
        </p:txBody>
      </p:sp>
      <p:sp>
        <p:nvSpPr>
          <p:cNvPr id="16" name="Text 3"/>
          <p:cNvSpPr/>
          <p:nvPr/>
        </p:nvSpPr>
        <p:spPr>
          <a:xfrm>
            <a:off x="1436489" y="2011243"/>
            <a:ext cx="3020854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8" name="Shape 5"/>
          <p:cNvSpPr/>
          <p:nvPr/>
        </p:nvSpPr>
        <p:spPr>
          <a:xfrm>
            <a:off x="744657" y="296628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9" name="Text 6"/>
          <p:cNvSpPr/>
          <p:nvPr/>
        </p:nvSpPr>
        <p:spPr>
          <a:xfrm>
            <a:off x="838121" y="3046055"/>
            <a:ext cx="196572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500" dirty="0"/>
          </a:p>
        </p:txBody>
      </p:sp>
      <p:sp>
        <p:nvSpPr>
          <p:cNvPr id="22" name="Shape 9"/>
          <p:cNvSpPr/>
          <p:nvPr/>
        </p:nvSpPr>
        <p:spPr>
          <a:xfrm>
            <a:off x="745093" y="392132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23" name="Text 10"/>
          <p:cNvSpPr/>
          <p:nvPr/>
        </p:nvSpPr>
        <p:spPr>
          <a:xfrm>
            <a:off x="858242" y="4001095"/>
            <a:ext cx="196572" cy="319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500" dirty="0"/>
          </a:p>
        </p:txBody>
      </p:sp>
      <p:sp>
        <p:nvSpPr>
          <p:cNvPr id="24" name="Cuadro de texto 23"/>
          <p:cNvSpPr txBox="1"/>
          <p:nvPr/>
        </p:nvSpPr>
        <p:spPr>
          <a:xfrm>
            <a:off x="1436370" y="20421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 b="1"/>
              <a:t>P</a:t>
            </a:r>
            <a:r>
              <a:rPr lang="en-US" altLang="es-MX" sz="2400" b="1"/>
              <a:t>atr</a:t>
            </a:r>
            <a:r>
              <a:rPr lang="en-US" altLang="en-US" sz="2400" b="1"/>
              <a:t>ó</a:t>
            </a:r>
            <a:r>
              <a:rPr lang="en-US" altLang="es-MX" sz="2400" b="1"/>
              <a:t>n Creador</a:t>
            </a:r>
            <a:endParaRPr lang="en-US" altLang="es-MX" sz="2400" b="1"/>
          </a:p>
        </p:txBody>
      </p:sp>
      <p:sp>
        <p:nvSpPr>
          <p:cNvPr id="27" name="Cuadro de texto 26"/>
          <p:cNvSpPr txBox="1"/>
          <p:nvPr/>
        </p:nvSpPr>
        <p:spPr>
          <a:xfrm>
            <a:off x="1436370" y="299720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es-MX" sz="2400" b="1"/>
              <a:t>Patrón Bajo Acoplamiento</a:t>
            </a:r>
            <a:endParaRPr lang="en-US" altLang="es-MX" sz="2400" b="1"/>
          </a:p>
        </p:txBody>
      </p:sp>
      <p:sp>
        <p:nvSpPr>
          <p:cNvPr id="28" name="Cuadro de texto 27"/>
          <p:cNvSpPr txBox="1"/>
          <p:nvPr/>
        </p:nvSpPr>
        <p:spPr>
          <a:xfrm>
            <a:off x="1436370" y="39852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es-MX" sz="2400" b="1"/>
              <a:t>Patrón Alta Cohesi</a:t>
            </a:r>
            <a:r>
              <a:rPr lang="en-US" altLang="en-US" sz="2400" b="1"/>
              <a:t>ó</a:t>
            </a:r>
            <a:r>
              <a:rPr lang="en-US" altLang="es-MX" sz="2400" b="1"/>
              <a:t>n</a:t>
            </a:r>
            <a:endParaRPr lang="en-US" altLang="es-MX" sz="2400" b="1"/>
          </a:p>
        </p:txBody>
      </p:sp>
      <p:pic>
        <p:nvPicPr>
          <p:cNvPr id="3" name="Imagen 2" descr="Captura de pantalla 2025-03-02 2231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0970" y="1455420"/>
            <a:ext cx="6971030" cy="4794885"/>
          </a:xfrm>
          <a:prstGeom prst="rect">
            <a:avLst/>
          </a:prstGeom>
        </p:spPr>
      </p:pic>
      <p:sp>
        <p:nvSpPr>
          <p:cNvPr id="34" name="Flecha derecha 33"/>
          <p:cNvSpPr/>
          <p:nvPr/>
        </p:nvSpPr>
        <p:spPr>
          <a:xfrm>
            <a:off x="4109720" y="1983740"/>
            <a:ext cx="791845" cy="485775"/>
          </a:xfrm>
          <a:prstGeom prst="rightArrow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Gráfico 648"/>
          <p:cNvSpPr/>
          <p:nvPr/>
        </p:nvSpPr>
        <p:spPr>
          <a:xfrm>
            <a:off x="3892905" y="2782925"/>
            <a:ext cx="390450" cy="390450"/>
          </a:xfrm>
          <a:custGeom>
            <a:avLst/>
            <a:gdLst>
              <a:gd name="connsiteX0" fmla="*/ 190500 w 190500"/>
              <a:gd name="connsiteY0" fmla="*/ 49911 h 190500"/>
              <a:gd name="connsiteX1" fmla="*/ 189793 w 190500"/>
              <a:gd name="connsiteY1" fmla="*/ 46254 h 190500"/>
              <a:gd name="connsiteX2" fmla="*/ 187738 w 190500"/>
              <a:gd name="connsiteY2" fmla="*/ 43148 h 190500"/>
              <a:gd name="connsiteX3" fmla="*/ 147352 w 190500"/>
              <a:gd name="connsiteY3" fmla="*/ 2762 h 190500"/>
              <a:gd name="connsiteX4" fmla="*/ 144246 w 190500"/>
              <a:gd name="connsiteY4" fmla="*/ 707 h 190500"/>
              <a:gd name="connsiteX5" fmla="*/ 140589 w 190500"/>
              <a:gd name="connsiteY5" fmla="*/ 0 h 190500"/>
              <a:gd name="connsiteX6" fmla="*/ 136932 w 190500"/>
              <a:gd name="connsiteY6" fmla="*/ 707 h 190500"/>
              <a:gd name="connsiteX7" fmla="*/ 133826 w 190500"/>
              <a:gd name="connsiteY7" fmla="*/ 2762 h 190500"/>
              <a:gd name="connsiteX8" fmla="*/ 106870 w 190500"/>
              <a:gd name="connsiteY8" fmla="*/ 29718 h 190500"/>
              <a:gd name="connsiteX9" fmla="*/ 2762 w 190500"/>
              <a:gd name="connsiteY9" fmla="*/ 133826 h 190500"/>
              <a:gd name="connsiteX10" fmla="*/ 707 w 190500"/>
              <a:gd name="connsiteY10" fmla="*/ 136932 h 190500"/>
              <a:gd name="connsiteX11" fmla="*/ 0 w 190500"/>
              <a:gd name="connsiteY11" fmla="*/ 140589 h 190500"/>
              <a:gd name="connsiteX12" fmla="*/ 0 w 190500"/>
              <a:gd name="connsiteY12" fmla="*/ 180975 h 190500"/>
              <a:gd name="connsiteX13" fmla="*/ 2790 w 190500"/>
              <a:gd name="connsiteY13" fmla="*/ 187710 h 190500"/>
              <a:gd name="connsiteX14" fmla="*/ 9525 w 190500"/>
              <a:gd name="connsiteY14" fmla="*/ 190500 h 190500"/>
              <a:gd name="connsiteX15" fmla="*/ 49911 w 190500"/>
              <a:gd name="connsiteY15" fmla="*/ 190500 h 190500"/>
              <a:gd name="connsiteX16" fmla="*/ 53824 w 190500"/>
              <a:gd name="connsiteY16" fmla="*/ 189888 h 190500"/>
              <a:gd name="connsiteX17" fmla="*/ 57150 w 190500"/>
              <a:gd name="connsiteY17" fmla="*/ 187738 h 190500"/>
              <a:gd name="connsiteX18" fmla="*/ 160687 w 190500"/>
              <a:gd name="connsiteY18" fmla="*/ 83629 h 190500"/>
              <a:gd name="connsiteX19" fmla="*/ 187738 w 190500"/>
              <a:gd name="connsiteY19" fmla="*/ 57150 h 190500"/>
              <a:gd name="connsiteX20" fmla="*/ 189833 w 190500"/>
              <a:gd name="connsiteY20" fmla="*/ 54007 h 190500"/>
              <a:gd name="connsiteX21" fmla="*/ 189833 w 190500"/>
              <a:gd name="connsiteY21" fmla="*/ 51721 h 190500"/>
              <a:gd name="connsiteX22" fmla="*/ 189833 w 190500"/>
              <a:gd name="connsiteY22" fmla="*/ 50387 h 190500"/>
              <a:gd name="connsiteX23" fmla="*/ 190500 w 190500"/>
              <a:gd name="connsiteY23" fmla="*/ 49911 h 190500"/>
              <a:gd name="connsiteX24" fmla="*/ 46006 w 190500"/>
              <a:gd name="connsiteY24" fmla="*/ 171450 h 190500"/>
              <a:gd name="connsiteX25" fmla="*/ 19050 w 190500"/>
              <a:gd name="connsiteY25" fmla="*/ 171450 h 190500"/>
              <a:gd name="connsiteX26" fmla="*/ 19050 w 190500"/>
              <a:gd name="connsiteY26" fmla="*/ 144494 h 190500"/>
              <a:gd name="connsiteX27" fmla="*/ 113633 w 190500"/>
              <a:gd name="connsiteY27" fmla="*/ 49911 h 190500"/>
              <a:gd name="connsiteX28" fmla="*/ 140589 w 190500"/>
              <a:gd name="connsiteY28" fmla="*/ 76867 h 190500"/>
              <a:gd name="connsiteX29" fmla="*/ 46006 w 190500"/>
              <a:gd name="connsiteY29" fmla="*/ 171450 h 190500"/>
              <a:gd name="connsiteX30" fmla="*/ 154019 w 190500"/>
              <a:gd name="connsiteY30" fmla="*/ 63437 h 190500"/>
              <a:gd name="connsiteX31" fmla="*/ 127063 w 190500"/>
              <a:gd name="connsiteY31" fmla="*/ 36481 h 190500"/>
              <a:gd name="connsiteX32" fmla="*/ 140589 w 190500"/>
              <a:gd name="connsiteY32" fmla="*/ 23051 h 190500"/>
              <a:gd name="connsiteX33" fmla="*/ 167449 w 190500"/>
              <a:gd name="connsiteY33" fmla="*/ 49911 h 190500"/>
              <a:gd name="connsiteX34" fmla="*/ 154019 w 190500"/>
              <a:gd name="connsiteY34" fmla="*/ 63437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0500" h="190500">
                <a:moveTo>
                  <a:pt x="190500" y="49911"/>
                </a:moveTo>
                <a:cubicBezTo>
                  <a:pt x="190508" y="48658"/>
                  <a:pt x="190268" y="47415"/>
                  <a:pt x="189793" y="46254"/>
                </a:cubicBezTo>
                <a:cubicBezTo>
                  <a:pt x="189319" y="45094"/>
                  <a:pt x="188621" y="44038"/>
                  <a:pt x="187738" y="43148"/>
                </a:cubicBezTo>
                <a:lnTo>
                  <a:pt x="147352" y="2762"/>
                </a:lnTo>
                <a:cubicBezTo>
                  <a:pt x="146462" y="1880"/>
                  <a:pt x="145407" y="1181"/>
                  <a:pt x="144246" y="707"/>
                </a:cubicBezTo>
                <a:cubicBezTo>
                  <a:pt x="143085" y="233"/>
                  <a:pt x="141842" y="-7"/>
                  <a:pt x="140589" y="0"/>
                </a:cubicBezTo>
                <a:cubicBezTo>
                  <a:pt x="139335" y="-7"/>
                  <a:pt x="138092" y="233"/>
                  <a:pt x="136932" y="707"/>
                </a:cubicBezTo>
                <a:cubicBezTo>
                  <a:pt x="135772" y="1181"/>
                  <a:pt x="134717" y="1880"/>
                  <a:pt x="133826" y="2762"/>
                </a:cubicBezTo>
                <a:lnTo>
                  <a:pt x="106870" y="29718"/>
                </a:lnTo>
                <a:lnTo>
                  <a:pt x="2762" y="133826"/>
                </a:lnTo>
                <a:cubicBezTo>
                  <a:pt x="1880" y="134717"/>
                  <a:pt x="1181" y="135772"/>
                  <a:pt x="707" y="136932"/>
                </a:cubicBezTo>
                <a:cubicBezTo>
                  <a:pt x="233" y="138092"/>
                  <a:pt x="-7" y="139335"/>
                  <a:pt x="0" y="140589"/>
                </a:cubicBezTo>
                <a:lnTo>
                  <a:pt x="0" y="180975"/>
                </a:lnTo>
                <a:cubicBezTo>
                  <a:pt x="0" y="183501"/>
                  <a:pt x="1004" y="185924"/>
                  <a:pt x="2790" y="187710"/>
                </a:cubicBezTo>
                <a:cubicBezTo>
                  <a:pt x="4576" y="189497"/>
                  <a:pt x="6999" y="190500"/>
                  <a:pt x="9525" y="190500"/>
                </a:cubicBezTo>
                <a:lnTo>
                  <a:pt x="49911" y="190500"/>
                </a:lnTo>
                <a:cubicBezTo>
                  <a:pt x="51244" y="190572"/>
                  <a:pt x="52577" y="190364"/>
                  <a:pt x="53824" y="189888"/>
                </a:cubicBezTo>
                <a:cubicBezTo>
                  <a:pt x="55071" y="189412"/>
                  <a:pt x="56204" y="188680"/>
                  <a:pt x="57150" y="187738"/>
                </a:cubicBezTo>
                <a:lnTo>
                  <a:pt x="160687" y="83629"/>
                </a:lnTo>
                <a:lnTo>
                  <a:pt x="187738" y="57150"/>
                </a:lnTo>
                <a:cubicBezTo>
                  <a:pt x="188607" y="56227"/>
                  <a:pt x="189316" y="55164"/>
                  <a:pt x="189833" y="54007"/>
                </a:cubicBezTo>
                <a:cubicBezTo>
                  <a:pt x="189926" y="53248"/>
                  <a:pt x="189926" y="52480"/>
                  <a:pt x="189833" y="51721"/>
                </a:cubicBezTo>
                <a:cubicBezTo>
                  <a:pt x="189878" y="51278"/>
                  <a:pt x="189878" y="50831"/>
                  <a:pt x="189833" y="50387"/>
                </a:cubicBezTo>
                <a:lnTo>
                  <a:pt x="190500" y="49911"/>
                </a:lnTo>
                <a:close/>
                <a:moveTo>
                  <a:pt x="46006" y="171450"/>
                </a:moveTo>
                <a:lnTo>
                  <a:pt x="19050" y="171450"/>
                </a:lnTo>
                <a:lnTo>
                  <a:pt x="19050" y="144494"/>
                </a:lnTo>
                <a:lnTo>
                  <a:pt x="113633" y="49911"/>
                </a:lnTo>
                <a:lnTo>
                  <a:pt x="140589" y="76867"/>
                </a:lnTo>
                <a:lnTo>
                  <a:pt x="46006" y="171450"/>
                </a:lnTo>
                <a:close/>
                <a:moveTo>
                  <a:pt x="154019" y="63437"/>
                </a:moveTo>
                <a:lnTo>
                  <a:pt x="127063" y="36481"/>
                </a:lnTo>
                <a:lnTo>
                  <a:pt x="140589" y="23051"/>
                </a:lnTo>
                <a:lnTo>
                  <a:pt x="167449" y="49911"/>
                </a:lnTo>
                <a:lnTo>
                  <a:pt x="154019" y="63437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en-US"/>
          </a:p>
        </p:txBody>
      </p:sp>
      <p:sp>
        <p:nvSpPr>
          <p:cNvPr id="1048685" name="Rectángulo 2"/>
          <p:cNvSpPr/>
          <p:nvPr/>
        </p:nvSpPr>
        <p:spPr>
          <a:xfrm>
            <a:off x="874974" y="485301"/>
            <a:ext cx="5693410" cy="76835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s-ES" sz="4400" b="1" dirty="0"/>
              <a:t>Modelo de despliegue</a:t>
            </a:r>
            <a:endParaRPr lang="es-ES" sz="4400" b="1" dirty="0"/>
          </a:p>
        </p:txBody>
      </p:sp>
      <p:pic>
        <p:nvPicPr>
          <p:cNvPr id="7" name="Imagen 7" descr="Captura de pantalla 2025-02-23 1000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4970" y="1384300"/>
            <a:ext cx="10733405" cy="343090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s-MX" sz="4400" b="1">
                <a:sym typeface="+mn-ea"/>
              </a:rPr>
              <a:t> </a:t>
            </a:r>
            <a:r>
              <a:rPr lang="es-MX" altLang="en-US" sz="4400" b="1">
                <a:sym typeface="+mn-ea"/>
              </a:rPr>
              <a:t>C</a:t>
            </a:r>
            <a:r>
              <a:rPr lang="en-US" altLang="es-MX" sz="4400" b="1">
                <a:sym typeface="+mn-ea"/>
              </a:rPr>
              <a:t>onclusi</a:t>
            </a:r>
            <a:r>
              <a:rPr lang="es-MX" altLang="en-US" sz="4400" b="1">
                <a:sym typeface="+mn-ea"/>
              </a:rPr>
              <a:t>ones:</a:t>
            </a:r>
            <a:endParaRPr lang="es-MX" altLang="en-US" sz="4400" b="1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048585" name="Rectangle 3"/>
          <p:cNvSpPr/>
          <p:nvPr/>
        </p:nvSpPr>
        <p:spPr>
          <a:xfrm>
            <a:off x="365760" y="1297940"/>
            <a:ext cx="9611360" cy="4493260"/>
          </a:xfrm>
          <a:prstGeom prst="rect">
            <a:avLst/>
          </a:prstGeom>
        </p:spPr>
        <p:txBody>
          <a:bodyPr wrap="square">
            <a:noAutofit/>
          </a:bodyPr>
          <a:p>
            <a:pPr lvl="0" indent="0">
              <a:buFont typeface="Wingdings" panose="05000000000000000000" charset="0"/>
              <a:buNone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53" name="Gráfico 5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977120" y="4644390"/>
            <a:ext cx="2101215" cy="1825625"/>
          </a:xfrm>
          <a:prstGeom prst="rect">
            <a:avLst/>
          </a:prstGeom>
        </p:spPr>
      </p:pic>
      <p:sp>
        <p:nvSpPr>
          <p:cNvPr id="2" name="Cuadro de texto 1"/>
          <p:cNvSpPr txBox="1"/>
          <p:nvPr/>
        </p:nvSpPr>
        <p:spPr>
          <a:xfrm>
            <a:off x="1113155" y="1767840"/>
            <a:ext cx="8317865" cy="65036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Wingdings" panose="05000000000000000000" charset="0"/>
              <a:buChar char="ü"/>
            </a:pPr>
            <a:r>
              <a:rPr lang="es-MX" altLang="es-ES" sz="2000" b="1" dirty="0">
                <a:sym typeface="+mn-ea"/>
              </a:rPr>
              <a:t>Los</a:t>
            </a:r>
            <a:r>
              <a:rPr lang="es-ES" sz="2000" b="1" dirty="0">
                <a:sym typeface="+mn-ea"/>
              </a:rPr>
              <a:t> fundamentos teóricos y metodológicos</a:t>
            </a:r>
            <a:r>
              <a:rPr lang="es-MX" altLang="es-ES" sz="2000" b="1" dirty="0">
                <a:sym typeface="+mn-ea"/>
              </a:rPr>
              <a:t> establecidos permitieron </a:t>
            </a:r>
            <a:r>
              <a:rPr lang="es-ES" sz="2000" b="1" dirty="0">
                <a:sym typeface="+mn-ea"/>
              </a:rPr>
              <a:t> </a:t>
            </a:r>
            <a:r>
              <a:rPr lang="es-MX" altLang="es-ES" sz="2000" b="1" dirty="0">
                <a:sym typeface="+mn-ea"/>
              </a:rPr>
              <a:t>la correcta definici</a:t>
            </a:r>
            <a:r>
              <a:rPr lang="en-US" altLang="en-US" sz="2000" b="1"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n y estudio de la problem</a:t>
            </a:r>
            <a:r>
              <a:rPr lang="es-MX" sz="2000" b="1" dirty="0">
                <a:latin typeface="Arial" panose="020B0604020202020204" pitchFamily="34" charset="0"/>
                <a:sym typeface="+mn-ea"/>
              </a:rPr>
              <a:t>á</a:t>
            </a:r>
            <a:r>
              <a:rPr lang="es-MX" altLang="es-ES" sz="2000" b="1" dirty="0">
                <a:sym typeface="+mn-ea"/>
              </a:rPr>
              <a:t>tica</a:t>
            </a:r>
            <a:r>
              <a:rPr lang="es-MX" altLang="en-US" sz="2000" b="1">
                <a:sym typeface="+mn-ea"/>
              </a:rPr>
              <a:t>.</a:t>
            </a:r>
            <a:endParaRPr lang="es-MX" altLang="en-US" sz="2000" b="1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s-MX" altLang="en-U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s-MX" altLang="es-ES" sz="2000" b="1" dirty="0">
                <a:sym typeface="+mn-ea"/>
              </a:rPr>
              <a:t>El an</a:t>
            </a:r>
            <a:r>
              <a:rPr lang="es-MX" sz="2000" b="1" dirty="0">
                <a:latin typeface="Arial" panose="020B0604020202020204" pitchFamily="34" charset="0"/>
                <a:sym typeface="+mn-ea"/>
              </a:rPr>
              <a:t>á</a:t>
            </a:r>
            <a:r>
              <a:rPr lang="es-MX" altLang="es-ES" sz="2000" b="1" dirty="0">
                <a:sym typeface="+mn-ea"/>
              </a:rPr>
              <a:t>lisis de  sistemas similares permiti</a:t>
            </a:r>
            <a:r>
              <a:rPr lang="en-US" sz="2000" b="1" dirty="0" smtClean="0">
                <a:latin typeface="+mj-lt"/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 definir la necesidad de una solución personalizada y una idea temprana de los principales conceptos asociados a la investigaci</a:t>
            </a:r>
            <a:r>
              <a:rPr lang="en-US" altLang="en-US" sz="2000" b="1"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n.</a:t>
            </a:r>
            <a:endParaRPr lang="es-MX" altLang="es-E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s-MX" altLang="es-E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s-MX" altLang="es-ES" sz="2000" b="1" dirty="0">
                <a:sym typeface="+mn-ea"/>
              </a:rPr>
              <a:t>El empleo de la metodolog</a:t>
            </a:r>
            <a:r>
              <a:rPr lang="es-ES" sz="2000" b="1" dirty="0">
                <a:sym typeface="+mn-ea"/>
              </a:rPr>
              <a:t>í</a:t>
            </a:r>
            <a:r>
              <a:rPr lang="es-MX" altLang="es-ES" sz="2000" b="1" dirty="0">
                <a:sym typeface="+mn-ea"/>
              </a:rPr>
              <a:t>a AUP-UCI en su escenario 3 permiti</a:t>
            </a:r>
            <a:r>
              <a:rPr lang="en-US" altLang="en-US" sz="2000" b="1"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 el modelado de los procesos fundamentales del negocio esencial para definir posteriormente el diseño del sistema.</a:t>
            </a:r>
            <a:endParaRPr lang="es-MX" altLang="es-E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s-MX" altLang="es-E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s-MX" altLang="es-ES" sz="2000" b="1" dirty="0">
                <a:sym typeface="+mn-ea"/>
              </a:rPr>
              <a:t>Los patrones de diseño identificados garantizan que la popuesta soluci</a:t>
            </a:r>
            <a:r>
              <a:rPr lang="en-US" altLang="en-US" sz="2000" b="1"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n cuente con alto grado de flexibilidad ante posibles modificaciones y cumpla con los est</a:t>
            </a:r>
            <a:r>
              <a:rPr lang="es-MX" sz="2000" b="1" dirty="0">
                <a:latin typeface="Arial" panose="020B0604020202020204" pitchFamily="34" charset="0"/>
                <a:sym typeface="+mn-ea"/>
              </a:rPr>
              <a:t>á</a:t>
            </a:r>
            <a:r>
              <a:rPr lang="es-MX" altLang="es-ES" sz="2000" b="1" dirty="0">
                <a:sym typeface="+mn-ea"/>
              </a:rPr>
              <a:t>ndares de codificaci</a:t>
            </a:r>
            <a:r>
              <a:rPr lang="en-US" altLang="en-US" sz="2000" b="1">
                <a:sym typeface="+mn-ea"/>
              </a:rPr>
              <a:t>ó</a:t>
            </a:r>
            <a:r>
              <a:rPr lang="es-MX" altLang="es-ES" sz="2000" b="1" dirty="0">
                <a:sym typeface="+mn-ea"/>
              </a:rPr>
              <a:t>n y buenas pr</a:t>
            </a:r>
            <a:r>
              <a:rPr lang="es-MX" sz="2000" b="1" dirty="0">
                <a:latin typeface="Arial" panose="020B0604020202020204" pitchFamily="34" charset="0"/>
                <a:sym typeface="+mn-ea"/>
              </a:rPr>
              <a:t>á</a:t>
            </a:r>
            <a:r>
              <a:rPr lang="es-MX" altLang="es-ES" sz="2000" b="1" dirty="0">
                <a:sym typeface="+mn-ea"/>
              </a:rPr>
              <a:t>cticas.</a:t>
            </a:r>
            <a:endParaRPr lang="es-MX" altLang="es-ES" sz="2000" b="1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s-MX" altLang="es-ES" sz="2000" b="1" dirty="0"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endParaRPr lang="es-MX" altLang="es-ES" sz="2000" b="1" dirty="0">
              <a:sym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ítulo 1"/>
          <p:cNvSpPr txBox="1"/>
          <p:nvPr/>
        </p:nvSpPr>
        <p:spPr>
          <a:xfrm>
            <a:off x="3159090" y="1055747"/>
            <a:ext cx="7811703" cy="987425"/>
          </a:xfrm>
          <a:prstGeom prst="rect">
            <a:avLst/>
          </a:prstGeom>
        </p:spPr>
        <p:txBody>
          <a:bodyPr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dirty="0"/>
              <a:t>Trabajo de diploma para optar por el título de Ingeniero en Ciencias Informáticas</a:t>
            </a:r>
            <a:endParaRPr lang="es-MX" dirty="0"/>
          </a:p>
        </p:txBody>
      </p:sp>
      <p:sp>
        <p:nvSpPr>
          <p:cNvPr id="1048603" name="Rectángulo 8"/>
          <p:cNvSpPr/>
          <p:nvPr/>
        </p:nvSpPr>
        <p:spPr>
          <a:xfrm>
            <a:off x="3039819" y="2775455"/>
            <a:ext cx="7673009" cy="13836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es-MX" sz="2800" b="1" dirty="0">
                <a:latin typeface="+mj-lt"/>
                <a:ea typeface="+mj-ea"/>
                <a:cs typeface="+mj-cs"/>
              </a:rPr>
              <a:t>Sistema de gesti</a:t>
            </a:r>
            <a:r>
              <a:rPr lang="en-US" altLang="en-US" sz="2800" b="1" dirty="0">
                <a:latin typeface="+mj-lt"/>
                <a:ea typeface="+mj-ea"/>
                <a:cs typeface="+mj-cs"/>
              </a:rPr>
              <a:t>ó</a:t>
            </a:r>
            <a:r>
              <a:rPr lang="en-US" altLang="es-MX" sz="2800" b="1" dirty="0">
                <a:latin typeface="+mj-lt"/>
                <a:ea typeface="+mj-ea"/>
                <a:cs typeface="+mj-cs"/>
              </a:rPr>
              <a:t>n de proyectos para Optimizar el Rendimiento del Equipo de Informatizaci</a:t>
            </a:r>
            <a:r>
              <a:rPr lang="en-US" altLang="en-US" sz="2800" b="1" dirty="0">
                <a:latin typeface="+mj-lt"/>
                <a:ea typeface="+mj-ea"/>
                <a:cs typeface="+mj-cs"/>
              </a:rPr>
              <a:t>ó</a:t>
            </a:r>
            <a:r>
              <a:rPr lang="en-US" altLang="es-MX" sz="2800" b="1" dirty="0">
                <a:latin typeface="+mj-lt"/>
                <a:ea typeface="+mj-ea"/>
                <a:cs typeface="+mj-cs"/>
              </a:rPr>
              <a:t>n del INOTU.</a:t>
            </a:r>
            <a:endParaRPr lang="en-US" altLang="es-MX" sz="2800" b="1" dirty="0">
              <a:latin typeface="+mj-lt"/>
              <a:ea typeface="+mj-ea"/>
              <a:cs typeface="+mj-cs"/>
            </a:endParaRPr>
          </a:p>
        </p:txBody>
      </p:sp>
      <p:sp>
        <p:nvSpPr>
          <p:cNvPr id="1048604" name="Rectángulo 9"/>
          <p:cNvSpPr/>
          <p:nvPr/>
        </p:nvSpPr>
        <p:spPr>
          <a:xfrm>
            <a:off x="4384577" y="2155398"/>
            <a:ext cx="477456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s-ES" sz="1600" b="1" dirty="0"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s-ES" sz="2400" dirty="0">
                <a:latin typeface="+mj-lt"/>
                <a:ea typeface="+mj-ea"/>
                <a:cs typeface="+mj-cs"/>
                <a:sym typeface="+mn-ea"/>
              </a:rPr>
              <a:t>FACULTAD </a:t>
            </a:r>
            <a:r>
              <a:rPr lang="es-MX" altLang="es-ES" sz="2400" dirty="0">
                <a:latin typeface="+mj-lt"/>
                <a:ea typeface="+mj-ea"/>
                <a:cs typeface="+mj-cs"/>
                <a:sym typeface="+mn-ea"/>
              </a:rPr>
              <a:t>DE TECNOLOG</a:t>
            </a:r>
            <a:r>
              <a:rPr lang="en-US" altLang="en-US" sz="2400" dirty="0">
                <a:latin typeface="+mj-lt"/>
                <a:ea typeface="+mj-ea"/>
                <a:cs typeface="+mj-cs"/>
                <a:sym typeface="+mn-ea"/>
              </a:rPr>
              <a:t>Í</a:t>
            </a:r>
            <a:r>
              <a:rPr lang="es-MX" altLang="es-ES" sz="2400" dirty="0">
                <a:latin typeface="+mj-lt"/>
                <a:ea typeface="+mj-ea"/>
                <a:cs typeface="+mj-cs"/>
                <a:sym typeface="+mn-ea"/>
              </a:rPr>
              <a:t>AS LIBRES</a:t>
            </a:r>
            <a:endParaRPr lang="en-US" sz="2400" dirty="0">
              <a:latin typeface="+mj-lt"/>
              <a:ea typeface="+mj-ea"/>
              <a:cs typeface="+mj-cs"/>
            </a:endParaRPr>
          </a:p>
        </p:txBody>
      </p:sp>
      <p:sp>
        <p:nvSpPr>
          <p:cNvPr id="1048605" name="Marcador de texto 2"/>
          <p:cNvSpPr txBox="1"/>
          <p:nvPr/>
        </p:nvSpPr>
        <p:spPr>
          <a:xfrm>
            <a:off x="837126" y="5202088"/>
            <a:ext cx="5258873" cy="514350"/>
          </a:xfrm>
          <a:prstGeom prst="rect">
            <a:avLst/>
          </a:prstGeom>
        </p:spPr>
        <p:txBody>
          <a:bodyPr anchor="t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Autor</a:t>
            </a:r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 </a:t>
            </a:r>
            <a:r>
              <a:rPr lang="es-MX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Deivis Gonzalez </a:t>
            </a:r>
            <a:r>
              <a:rPr lang="es-MX" altLang="es-ES" dirty="0">
                <a:solidFill>
                  <a:schemeClr val="tx1"/>
                </a:solidFill>
              </a:rPr>
              <a:t>V</a:t>
            </a:r>
            <a:r>
              <a:rPr lang="es-ES" dirty="0">
                <a:solidFill>
                  <a:schemeClr val="tx1"/>
                </a:solidFill>
              </a:rPr>
              <a:t>é</a:t>
            </a:r>
            <a:r>
              <a:rPr lang="es-MX" altLang="es-ES" dirty="0">
                <a:solidFill>
                  <a:schemeClr val="tx1"/>
                </a:solidFill>
              </a:rPr>
              <a:t>liz</a:t>
            </a:r>
            <a:r>
              <a:rPr lang="es-ES" dirty="0">
                <a:solidFill>
                  <a:schemeClr val="tx1"/>
                </a:solidFill>
              </a:rPr>
              <a:t> </a:t>
            </a:r>
            <a:endParaRPr lang="es-ES" dirty="0">
              <a:solidFill>
                <a:schemeClr val="tx1"/>
              </a:solidFill>
            </a:endParaRPr>
          </a:p>
          <a:p>
            <a:pPr algn="ctr"/>
            <a:endParaRPr lang="es-MX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8606" name="Rectángulo 11"/>
          <p:cNvSpPr/>
          <p:nvPr/>
        </p:nvSpPr>
        <p:spPr>
          <a:xfrm>
            <a:off x="6266723" y="5202088"/>
            <a:ext cx="5483999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2400" dirty="0" err="1"/>
              <a:t>Tutores</a:t>
            </a:r>
            <a:r>
              <a:rPr lang="es-ES" sz="2400" dirty="0"/>
              <a:t>:</a:t>
            </a:r>
            <a:r>
              <a:rPr lang="es-MX" altLang="es-ES" sz="2400" dirty="0"/>
              <a:t> Ing.</a:t>
            </a:r>
            <a:r>
              <a:rPr lang="es-ES" sz="2400" dirty="0"/>
              <a:t> </a:t>
            </a:r>
            <a:r>
              <a:rPr lang="en-US" altLang="es-MX" sz="2400" dirty="0"/>
              <a:t>Mailin Re</a:t>
            </a:r>
            <a:r>
              <a:rPr lang="es-MX" altLang="en-US" sz="2400" dirty="0"/>
              <a:t>i</a:t>
            </a:r>
            <a:r>
              <a:rPr lang="en-US" altLang="es-MX" sz="2400" dirty="0"/>
              <a:t>na Alvarez</a:t>
            </a:r>
            <a:endParaRPr lang="en-US" altLang="es-MX" sz="2400" dirty="0"/>
          </a:p>
          <a:p>
            <a:r>
              <a:rPr lang="es-ES" sz="2400" dirty="0"/>
              <a:t>Ing. </a:t>
            </a:r>
            <a:r>
              <a:rPr lang="en-US" altLang="es-MX" sz="2400" dirty="0"/>
              <a:t>Grisel Rodr</a:t>
            </a:r>
            <a:r>
              <a:rPr lang="en-US" altLang="es-MX" sz="2400" dirty="0">
                <a:sym typeface="+mn-ea"/>
              </a:rPr>
              <a:t>í</a:t>
            </a:r>
            <a:r>
              <a:rPr lang="en-US" altLang="es-MX" sz="2400" dirty="0"/>
              <a:t>guez Machado</a:t>
            </a:r>
            <a:endParaRPr lang="en-US" altLang="es-MX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365125"/>
            <a:ext cx="10255885" cy="603250"/>
          </a:xfrm>
        </p:spPr>
        <p:txBody>
          <a:bodyPr/>
          <a:p>
            <a:r>
              <a:rPr lang="es-MX" b="1" dirty="0">
                <a:latin typeface="Arial" panose="020B0604020202020204" pitchFamily="34" charset="0"/>
                <a:cs typeface="Arial" panose="020B0604020202020204" pitchFamily="34" charset="0"/>
              </a:rPr>
              <a:t>Instituto Nacional de Ordenamiento Territorial y Urbanismo</a:t>
            </a:r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Marcador de posición de imagen 5" descr="images (1)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1296035" y="3837305"/>
            <a:ext cx="4821555" cy="2698750"/>
          </a:xfrm>
          <a:prstGeom prst="rect">
            <a:avLst/>
          </a:prstGeom>
        </p:spPr>
      </p:pic>
      <p:sp>
        <p:nvSpPr>
          <p:cNvPr id="4" name="Marcador de posición de texto 3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es-MX" altLang="en-U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12"/>
          </p:nvPr>
        </p:nvSpPr>
        <p:spPr/>
        <p:txBody>
          <a:bodyPr/>
          <a:p>
            <a:endParaRPr lang="es-MX" altLang="en-US"/>
          </a:p>
        </p:txBody>
      </p:sp>
      <p:pic>
        <p:nvPicPr>
          <p:cNvPr id="7" name="Imagen 6" descr="2024-03-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80" y="1021715"/>
            <a:ext cx="9326880" cy="2723515"/>
          </a:xfrm>
          <a:prstGeom prst="rect">
            <a:avLst/>
          </a:prstGeom>
        </p:spPr>
      </p:pic>
      <p:pic>
        <p:nvPicPr>
          <p:cNvPr id="8" name="Imagen 7" descr="imag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045" y="3823335"/>
            <a:ext cx="4095750" cy="26308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ítulo 1"/>
          <p:cNvSpPr txBox="1"/>
          <p:nvPr/>
        </p:nvSpPr>
        <p:spPr>
          <a:xfrm>
            <a:off x="2891790" y="283845"/>
            <a:ext cx="6668135" cy="82486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Situaci</a:t>
            </a:r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ó</a:t>
            </a:r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n Problemática:</a:t>
            </a:r>
            <a:endParaRPr lang="es-MX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25" name="AutoShape 6" descr="Imágenes de Trabajo - Descarga gratuita en Freepik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p>
            <a:endParaRPr lang="es-ES"/>
          </a:p>
        </p:txBody>
      </p:sp>
      <p:sp>
        <p:nvSpPr>
          <p:cNvPr id="1048626" name="Rectangle 2"/>
          <p:cNvSpPr/>
          <p:nvPr/>
        </p:nvSpPr>
        <p:spPr>
          <a:xfrm>
            <a:off x="102870" y="1863725"/>
            <a:ext cx="8752205" cy="4630420"/>
          </a:xfrm>
          <a:prstGeom prst="rect">
            <a:avLst/>
          </a:prstGeom>
        </p:spPr>
        <p:txBody>
          <a:bodyPr wrap="square">
            <a:noAutofit/>
          </a:bodyPr>
          <a:p>
            <a:pPr marL="1931670" indent="0">
              <a:lnSpc>
                <a:spcPct val="150000"/>
              </a:lnSpc>
              <a:buFont typeface="Wingdings" panose="05000000000000000000" pitchFamily="2" charset="2"/>
              <a:buNone/>
            </a:pPr>
            <a:endParaRPr lang="en-US" altLang="es-MX" sz="2800" spc="-35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60" name="Marcador de posición de imagen 4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10006330" y="4311650"/>
            <a:ext cx="2087880" cy="1946910"/>
          </a:xfrm>
          <a:prstGeom prst="rect">
            <a:avLst/>
          </a:prstGeom>
        </p:spPr>
      </p:pic>
      <p:sp>
        <p:nvSpPr>
          <p:cNvPr id="7" name="Cuadro de texto 6"/>
          <p:cNvSpPr txBox="1"/>
          <p:nvPr/>
        </p:nvSpPr>
        <p:spPr>
          <a:xfrm>
            <a:off x="4726940" y="1304290"/>
            <a:ext cx="4902200" cy="497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R="0" algn="ctr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lang="es-ES" sz="2800" b="1" noProof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sym typeface="+mn-ea"/>
              </a:rPr>
              <a:t>Existe :</a:t>
            </a:r>
            <a:endParaRPr lang="es-ES" sz="2800" b="1" noProof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" name="Cuadro de texto 0"/>
          <p:cNvSpPr txBox="1"/>
          <p:nvPr/>
        </p:nvSpPr>
        <p:spPr>
          <a:xfrm>
            <a:off x="1496695" y="1304290"/>
            <a:ext cx="2667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sz="2800" b="1" noProof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sym typeface="+mn-ea"/>
              </a:rPr>
              <a:t>A pesar de:</a:t>
            </a:r>
            <a:endParaRPr lang="es-ES" altLang="en-US" sz="2800" b="1" noProof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sym typeface="+mn-ea"/>
            </a:endParaRPr>
          </a:p>
        </p:txBody>
      </p:sp>
      <p:sp>
        <p:nvSpPr>
          <p:cNvPr id="12290" name="Rectangle 3"/>
          <p:cNvSpPr/>
          <p:nvPr/>
        </p:nvSpPr>
        <p:spPr>
          <a:xfrm>
            <a:off x="460058" y="2154873"/>
            <a:ext cx="3889375" cy="4103687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000080"/>
            </a:solidFill>
            <a:prstDash val="solid"/>
            <a:miter/>
            <a:headEnd type="none" w="med" len="med"/>
            <a:tailEnd type="none" w="med" len="med"/>
          </a:ln>
          <a:effectLst>
            <a:outerShdw dist="107763" dir="8100000" algn="ctr" rotWithShape="0">
              <a:srgbClr val="FFFF00">
                <a:alpha val="50000"/>
              </a:srgbClr>
            </a:outerShdw>
          </a:effectLst>
        </p:spPr>
        <p:txBody>
          <a:bodyPr wrap="none" anchor="ctr" anchorCtr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es-MX" altLang="es-ES" sz="1800" dirty="0"/>
          </a:p>
        </p:txBody>
      </p:sp>
      <p:sp>
        <p:nvSpPr>
          <p:cNvPr id="12291" name="Rectangle 4"/>
          <p:cNvSpPr/>
          <p:nvPr/>
        </p:nvSpPr>
        <p:spPr>
          <a:xfrm>
            <a:off x="4892040" y="2154873"/>
            <a:ext cx="4572000" cy="4103687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rgbClr val="000080"/>
            </a:solidFill>
            <a:prstDash val="solid"/>
            <a:miter/>
            <a:headEnd type="none" w="med" len="med"/>
            <a:tailEnd type="none" w="med" len="med"/>
          </a:ln>
          <a:effectLst>
            <a:outerShdw dist="107763" dir="8100000" algn="ctr" rotWithShape="0">
              <a:srgbClr val="FFFF00">
                <a:alpha val="50000"/>
              </a:srgbClr>
            </a:outerShdw>
          </a:effectLst>
        </p:spPr>
        <p:txBody>
          <a:bodyPr wrap="none" anchor="ctr" anchorCtr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es-ES" altLang="x-none" sz="1800" dirty="0"/>
          </a:p>
        </p:txBody>
      </p:sp>
      <p:sp>
        <p:nvSpPr>
          <p:cNvPr id="12294" name="Line 7"/>
          <p:cNvSpPr/>
          <p:nvPr/>
        </p:nvSpPr>
        <p:spPr>
          <a:xfrm flipV="1">
            <a:off x="4349433" y="4317683"/>
            <a:ext cx="576262" cy="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4" name="Text Box 8"/>
          <p:cNvSpPr txBox="1">
            <a:spLocks noChangeArrowheads="1"/>
          </p:cNvSpPr>
          <p:nvPr/>
        </p:nvSpPr>
        <p:spPr bwMode="auto">
          <a:xfrm>
            <a:off x="562928" y="2513013"/>
            <a:ext cx="3600450" cy="15684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  <a:effectLst/>
        </p:spPr>
        <p:txBody>
          <a:bodyPr>
            <a:spAutoFit/>
          </a:bodyPr>
          <a:p>
            <a:pPr marR="0" algn="ctr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La entrega y profesionalidad del l</a:t>
            </a:r>
            <a:r>
              <a:rPr lang="es-ES" sz="2400" b="1" dirty="0">
                <a:sym typeface="+mn-ea"/>
              </a:rPr>
              <a:t>í</a:t>
            </a: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der y miembros del equipo</a:t>
            </a:r>
            <a:endParaRPr kumimoji="0" lang="es-MX" altLang="es-ES" sz="2400" b="1" kern="1200" cap="none" spc="0" normalizeH="0" baseline="0" noProof="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" name="Text Box 9"/>
          <p:cNvSpPr txBox="1">
            <a:spLocks noChangeArrowheads="1"/>
          </p:cNvSpPr>
          <p:nvPr/>
        </p:nvSpPr>
        <p:spPr bwMode="auto">
          <a:xfrm>
            <a:off x="4927283" y="2230438"/>
            <a:ext cx="4500563" cy="34150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Falta de coordinaci</a:t>
            </a:r>
            <a:r>
              <a:rPr lang="es-MX" sz="24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ó</a:t>
            </a: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n y comunicaci</a:t>
            </a:r>
            <a:r>
              <a:rPr lang="es-MX" sz="24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ó</a:t>
            </a: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n entre los miembros del equipo.</a:t>
            </a:r>
            <a:endParaRPr kumimoji="0" lang="es-ES" sz="2400" b="1" kern="1200" cap="none" spc="0" normalizeH="0" baseline="0" noProof="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Ineficiente control de las actividades, recursos y tiempos en los proyectos.</a:t>
            </a:r>
            <a:endParaRPr kumimoji="0" lang="es-ES" sz="2400" b="1" kern="1200" cap="none" spc="0" normalizeH="0" baseline="0" noProof="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es-MX" altLang="es-ES" sz="2400" b="1" kern="1200" cap="none" spc="0" normalizeH="0" baseline="0" noProof="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+mn-ea"/>
                <a:cs typeface="+mn-cs"/>
              </a:rPr>
              <a:t>Incumplimiento de plazos de entrega.</a:t>
            </a:r>
            <a:endParaRPr kumimoji="0" lang="es-MX" altLang="es-ES" sz="2400" b="1" kern="1200" cap="none" spc="0" normalizeH="0" baseline="0" noProof="0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97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54330"/>
            <a:ext cx="9771380" cy="835660"/>
          </a:xfrm>
        </p:spPr>
        <p:txBody>
          <a:bodyPr/>
          <a:p>
            <a:pPr algn="ctr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Tx/>
              <a:buFont typeface="Century Gothic" panose="020B0502020202020204"/>
            </a:pPr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Problema de investigacion</a:t>
            </a:r>
            <a:endParaRPr lang="es-MX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5970" y="4078605"/>
            <a:ext cx="2134870" cy="205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ción de texto 4"/>
          <p:cNvSpPr>
            <a:spLocks noGrp="1"/>
          </p:cNvSpPr>
          <p:nvPr>
            <p:ph type="body" sz="quarter" idx="12"/>
          </p:nvPr>
        </p:nvSpPr>
        <p:spPr>
          <a:xfrm>
            <a:off x="942975" y="2592705"/>
            <a:ext cx="7113270" cy="1671955"/>
          </a:xfrm>
        </p:spPr>
        <p:txBody>
          <a:bodyPr/>
          <a:p>
            <a:r>
              <a:rPr lang="en-US" altLang="es-MX" sz="3600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¿Cómo gestionar los proyectos de desarrollo de software para el equipo de informatización de la INOTU</a:t>
            </a:r>
            <a:r>
              <a:rPr lang="es-MX" altLang="en-US" sz="3600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altLang="es-MX" sz="3600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s-MX" sz="3600" spc="-35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MX" sz="4400" b="1" dirty="0">
                <a:latin typeface="Arial" panose="020B0604020202020204" pitchFamily="34" charset="0"/>
              </a:rPr>
              <a:t>Objeto de estudio</a:t>
            </a:r>
            <a:endParaRPr lang="es-MX" sz="4400" b="1" dirty="0">
              <a:latin typeface="Arial" panose="020B0604020202020204" pitchFamily="34" charset="0"/>
            </a:endParaRPr>
          </a:p>
        </p:txBody>
      </p:sp>
      <p:sp>
        <p:nvSpPr>
          <p:cNvPr id="1048634" name="Rectangle 2"/>
          <p:cNvSpPr/>
          <p:nvPr/>
        </p:nvSpPr>
        <p:spPr>
          <a:xfrm>
            <a:off x="1350010" y="2978785"/>
            <a:ext cx="6714490" cy="1252220"/>
          </a:xfrm>
          <a:prstGeom prst="rect">
            <a:avLst/>
          </a:prstGeom>
        </p:spPr>
        <p:txBody>
          <a:bodyPr wrap="square">
            <a:noAutofit/>
          </a:bodyPr>
          <a:p>
            <a:pPr algn="l">
              <a:lnSpc>
                <a:spcPct val="90000"/>
              </a:lnSpc>
              <a:spcBef>
                <a:spcPts val="1000"/>
              </a:spcBef>
              <a:buClrTx/>
              <a:buSzTx/>
              <a:buFont typeface="Arial" panose="020B0604020202020204" pitchFamily="34" charset="0"/>
            </a:pPr>
            <a:r>
              <a:rPr lang="en-US" altLang="es-MX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s-MX" altLang="en-US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 procesos</a:t>
            </a:r>
            <a:r>
              <a:rPr lang="en-US" altLang="es-MX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altLang="en-US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lang="en-US" altLang="es-MX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gestión de proyectos de software</a:t>
            </a:r>
            <a:endParaRPr lang="en-US" altLang="es-MX" sz="3600" b="1" spc="-35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62" name="Picture 3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335770" y="3803015"/>
            <a:ext cx="2283460" cy="24237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Campo de acción</a:t>
            </a:r>
            <a:endParaRPr lang="es-MX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39" name="Rectangle 2"/>
          <p:cNvSpPr/>
          <p:nvPr/>
        </p:nvSpPr>
        <p:spPr>
          <a:xfrm>
            <a:off x="838200" y="2853690"/>
            <a:ext cx="7727315" cy="158559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90000"/>
              </a:lnSpc>
              <a:spcBef>
                <a:spcPts val="1000"/>
              </a:spcBef>
              <a:buClrTx/>
              <a:buSzTx/>
              <a:buFont typeface="Arial" panose="020B0604020202020204" pitchFamily="34" charset="0"/>
            </a:pPr>
            <a:r>
              <a:rPr lang="en-US" altLang="es-MX" sz="3600" b="1" spc="-35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gestión de proyectos dentro del equipo encargado del proceso de digitalización en el INOTU</a:t>
            </a:r>
            <a:endParaRPr lang="en-US" altLang="es-MX" sz="3600" b="1" spc="-35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63" name="Picture 3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339580" y="4171315"/>
            <a:ext cx="2298700" cy="2097405"/>
          </a:xfrm>
          <a:prstGeom prst="rect">
            <a:avLst/>
          </a:prstGeom>
        </p:spPr>
      </p:pic>
      <p:sp>
        <p:nvSpPr>
          <p:cNvPr id="2" name="Cuadro de texto 1"/>
          <p:cNvSpPr txBox="1"/>
          <p:nvPr/>
        </p:nvSpPr>
        <p:spPr>
          <a:xfrm>
            <a:off x="9209405" y="25901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s-MX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913219" cy="825046"/>
          </a:xfrm>
        </p:spPr>
        <p:txBody>
          <a:bodyPr/>
          <a:p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Objetivo general</a:t>
            </a:r>
            <a:endParaRPr lang="es-MX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41" name="Rectángulo 2"/>
          <p:cNvSpPr/>
          <p:nvPr/>
        </p:nvSpPr>
        <p:spPr>
          <a:xfrm>
            <a:off x="701040" y="2057400"/>
            <a:ext cx="7273290" cy="3699510"/>
          </a:xfrm>
          <a:prstGeom prst="rect">
            <a:avLst/>
          </a:prstGeom>
        </p:spPr>
        <p:txBody>
          <a:bodyPr wrap="square">
            <a:noAutofit/>
          </a:bodyPr>
          <a:p>
            <a:pPr lvl="0"/>
            <a:r>
              <a:rPr lang="en-US" altLang="es-MX" sz="3200" b="1">
                <a:solidFill>
                  <a:schemeClr val="tx1">
                    <a:lumMod val="90000"/>
                    <a:lumOff val="10000"/>
                  </a:schemeClr>
                </a:solidFill>
              </a:rPr>
              <a:t>Desarrollar un sistema informático que contribuya al proceso de gestión de proyectos de software para el equipo de informatización de la INOTU</a:t>
            </a:r>
            <a:r>
              <a:rPr lang="es-MX" altLang="en-US" sz="3200" b="1">
                <a:solidFill>
                  <a:schemeClr val="tx1">
                    <a:lumMod val="90000"/>
                    <a:lumOff val="10000"/>
                  </a:schemeClr>
                </a:solidFill>
              </a:rPr>
              <a:t>.</a:t>
            </a:r>
            <a:endParaRPr lang="es-MX" altLang="en-US" sz="3200" b="1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097164" name="Picture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794240" y="4036695"/>
            <a:ext cx="2028825" cy="2018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913219" cy="825046"/>
          </a:xfrm>
        </p:spPr>
        <p:txBody>
          <a:bodyPr/>
          <a:p>
            <a:r>
              <a:rPr lang="es-MX" altLang="en-US" sz="4400" b="1" dirty="0">
                <a:latin typeface="Arial" panose="020B0604020202020204" pitchFamily="34" charset="0"/>
              </a:rPr>
              <a:t>O</a:t>
            </a:r>
            <a:r>
              <a:rPr lang="en-US" altLang="es-MX" sz="4400" b="1" dirty="0">
                <a:latin typeface="Arial" panose="020B0604020202020204" pitchFamily="34" charset="0"/>
              </a:rPr>
              <a:t>bjetivos </a:t>
            </a:r>
            <a:r>
              <a:rPr lang="es-MX" altLang="en-US" sz="4400" b="1" dirty="0">
                <a:latin typeface="Arial" panose="020B0604020202020204" pitchFamily="34" charset="0"/>
              </a:rPr>
              <a:t>E</a:t>
            </a:r>
            <a:r>
              <a:rPr lang="en-US" altLang="es-MX" sz="4400" b="1" dirty="0">
                <a:latin typeface="Arial" panose="020B0604020202020204" pitchFamily="34" charset="0"/>
              </a:rPr>
              <a:t>spec</a:t>
            </a:r>
            <a:r>
              <a:rPr lang="en-US" altLang="en-US" sz="4400" b="1" dirty="0">
                <a:latin typeface="Arial" panose="020B0604020202020204" pitchFamily="34" charset="0"/>
              </a:rPr>
              <a:t>í</a:t>
            </a:r>
            <a:r>
              <a:rPr lang="en-US" altLang="es-MX" sz="4400" b="1" dirty="0">
                <a:latin typeface="Arial" panose="020B0604020202020204" pitchFamily="34" charset="0"/>
              </a:rPr>
              <a:t>ficos:</a:t>
            </a:r>
            <a:endParaRPr lang="en-US" altLang="es-MX" sz="4400" b="1" dirty="0">
              <a:latin typeface="Arial" panose="020B0604020202020204" pitchFamily="34" charset="0"/>
            </a:endParaRPr>
          </a:p>
        </p:txBody>
      </p:sp>
      <p:sp>
        <p:nvSpPr>
          <p:cNvPr id="1048632" name="Rectángulo 3"/>
          <p:cNvSpPr/>
          <p:nvPr/>
        </p:nvSpPr>
        <p:spPr>
          <a:xfrm>
            <a:off x="899160" y="1830415"/>
            <a:ext cx="9306932" cy="45218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es-MX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1.Fundamentar los conceptos, características y antecedentes de los sistemas para la gestión de proyectos de software.</a:t>
            </a:r>
            <a:endParaRPr lang="en-US" altLang="es-MX" sz="2400" b="1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s-MX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2.Diseñar el sistema informático que contribuya al proceso de gestión de proyectos de software para el equipo de informatización de la INOTU.</a:t>
            </a:r>
            <a:endParaRPr lang="en-US" altLang="es-MX" sz="2400" b="1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s-MX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3.Implementar el sistema informático d</a:t>
            </a:r>
            <a:r>
              <a:rPr lang="es-MX" altLang="en-US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ise</a:t>
            </a:r>
            <a:r>
              <a:rPr lang="en-US" altLang="en-US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ñ</a:t>
            </a:r>
            <a:r>
              <a:rPr lang="en-US" altLang="es-MX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ado, asegurando su adaptación a las necesidades del equipo de informatización.</a:t>
            </a:r>
            <a:endParaRPr lang="en-US" altLang="es-MX" sz="2400" b="1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s-MX" sz="2400" b="1">
                <a:solidFill>
                  <a:schemeClr val="tx1">
                    <a:lumMod val="90000"/>
                    <a:lumOff val="10000"/>
                  </a:schemeClr>
                </a:solidFill>
              </a:rPr>
              <a:t>4.Evaluar el sistema informático desarrollado, considerando su funcionalidad, eficacia y usabilidad en el contexto del equipo de informatización de la INOTU.</a:t>
            </a:r>
            <a:endParaRPr lang="en-US" altLang="es-MX" sz="2400" b="1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097161" name="Picture 5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145395" y="4900295"/>
            <a:ext cx="1564005" cy="16852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rase">
  <a:themeElements>
    <a:clrScheme name="20 UCI con tablas">
      <a:dk1>
        <a:srgbClr val="041A59"/>
      </a:dk1>
      <a:lt1>
        <a:sysClr val="window" lastClr="FFFFFF"/>
      </a:lt1>
      <a:dk2>
        <a:srgbClr val="000000"/>
      </a:dk2>
      <a:lt2>
        <a:srgbClr val="E7E6E6"/>
      </a:lt2>
      <a:accent1>
        <a:srgbClr val="F99E0D"/>
      </a:accent1>
      <a:accent2>
        <a:srgbClr val="CE002A"/>
      </a:accent2>
      <a:accent3>
        <a:srgbClr val="FF661A"/>
      </a:accent3>
      <a:accent4>
        <a:srgbClr val="5E9900"/>
      </a:accent4>
      <a:accent5>
        <a:srgbClr val="E000E0"/>
      </a:accent5>
      <a:accent6>
        <a:srgbClr val="22B260"/>
      </a:accent6>
      <a:hlink>
        <a:srgbClr val="1D71AE"/>
      </a:hlink>
      <a:folHlink>
        <a:srgbClr val="F99E0D"/>
      </a:folHlink>
    </a:clrScheme>
    <a:fontScheme name="Personalizado 2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ido">
  <a:themeElements>
    <a:clrScheme name="20 UCI con tablas">
      <a:dk1>
        <a:srgbClr val="041A59"/>
      </a:dk1>
      <a:lt1>
        <a:sysClr val="window" lastClr="FFFFFF"/>
      </a:lt1>
      <a:dk2>
        <a:srgbClr val="000000"/>
      </a:dk2>
      <a:lt2>
        <a:srgbClr val="E7E6E6"/>
      </a:lt2>
      <a:accent1>
        <a:srgbClr val="F99E0D"/>
      </a:accent1>
      <a:accent2>
        <a:srgbClr val="CE002A"/>
      </a:accent2>
      <a:accent3>
        <a:srgbClr val="FF661A"/>
      </a:accent3>
      <a:accent4>
        <a:srgbClr val="5E9900"/>
      </a:accent4>
      <a:accent5>
        <a:srgbClr val="E000E0"/>
      </a:accent5>
      <a:accent6>
        <a:srgbClr val="22B260"/>
      </a:accent6>
      <a:hlink>
        <a:srgbClr val="1D71AE"/>
      </a:hlink>
      <a:folHlink>
        <a:srgbClr val="F99E0D"/>
      </a:folHlink>
    </a:clrScheme>
    <a:fontScheme name="Personalizado 2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4150</Words>
  <Application>WPS Presentation</Application>
  <PresentationFormat/>
  <Paragraphs>221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57" baseType="lpstr">
      <vt:lpstr>Arial</vt:lpstr>
      <vt:lpstr>SimSun</vt:lpstr>
      <vt:lpstr>Wingdings</vt:lpstr>
      <vt:lpstr>Times New Roman</vt:lpstr>
      <vt:lpstr>Tomorrow Semi Bold</vt:lpstr>
      <vt:lpstr>Segoe Print</vt:lpstr>
      <vt:lpstr>Tomorrow Semi Bold</vt:lpstr>
      <vt:lpstr>Tomorrow Semi Bold</vt:lpstr>
      <vt:lpstr>Bell MT</vt:lpstr>
      <vt:lpstr>Century Gothic</vt:lpstr>
      <vt:lpstr>Myriad Pro</vt:lpstr>
      <vt:lpstr>Microsoft YaHei</vt:lpstr>
      <vt:lpstr>Arial Unicode MS</vt:lpstr>
      <vt:lpstr>Calibri</vt:lpstr>
      <vt:lpstr>Wingdings</vt:lpstr>
      <vt:lpstr>Segoe UI</vt:lpstr>
      <vt:lpstr>Arial</vt:lpstr>
      <vt:lpstr>Open Sans</vt:lpstr>
      <vt:lpstr>Open Sans SemiBold</vt:lpstr>
      <vt:lpstr>Times New Roman</vt:lpstr>
      <vt:lpstr>Libre Baskerville</vt:lpstr>
      <vt:lpstr>Libre Baskerville</vt:lpstr>
      <vt:lpstr>Libre Baskerville</vt:lpstr>
      <vt:lpstr>Wide Latin</vt:lpstr>
      <vt:lpstr>Arial Black</vt:lpstr>
      <vt:lpstr>MingLiU-ExtB</vt:lpstr>
      <vt:lpstr>PMingLiU-ExtB</vt:lpstr>
      <vt:lpstr>Frase</vt:lpstr>
      <vt:lpstr>Contenido</vt:lpstr>
      <vt:lpstr>PowerPoint 演示文稿</vt:lpstr>
      <vt:lpstr>Introducción</vt:lpstr>
      <vt:lpstr>Instituto Nacional de Ordenamiento Territorial y Urbanismo</vt:lpstr>
      <vt:lpstr>PowerPoint 演示文稿</vt:lpstr>
      <vt:lpstr>Entonces… cual es el problema?</vt:lpstr>
      <vt:lpstr>Objeto de estudio</vt:lpstr>
      <vt:lpstr>Campo de acción</vt:lpstr>
      <vt:lpstr>Objetivo general</vt:lpstr>
      <vt:lpstr>Objetivos Específicos:</vt:lpstr>
      <vt:lpstr>Fundamentos y Referentes      Teóricos Metodológicos</vt:lpstr>
      <vt:lpstr>Análisis de los Sistemas Homólogos  </vt:lpstr>
      <vt:lpstr>PowerPoint 演示文稿</vt:lpstr>
      <vt:lpstr>PowerPoint 演示文稿</vt:lpstr>
      <vt:lpstr>Metodología AUP vUCI: Escenario 3</vt:lpstr>
      <vt:lpstr>Modelado del Negocio</vt:lpstr>
      <vt:lpstr>Diagrama de procesos del negocio</vt:lpstr>
      <vt:lpstr>Modelo conceptual</vt:lpstr>
      <vt:lpstr>PowerPoint 演示文稿</vt:lpstr>
      <vt:lpstr>Descripción de requisitos por proceso</vt:lpstr>
      <vt:lpstr>PowerPoint 演示文稿</vt:lpstr>
      <vt:lpstr>Diseño y arquitectura del sistema</vt:lpstr>
      <vt:lpstr>PowerPoint 演示文稿</vt:lpstr>
      <vt:lpstr>PowerPoint 演示文稿</vt:lpstr>
      <vt:lpstr>Patrones de diseño GOF:</vt:lpstr>
      <vt:lpstr>Patrones de diseño GRASP:</vt:lpstr>
      <vt:lpstr>PowerPoint 演示文稿</vt:lpstr>
      <vt:lpstr>En conclusión...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Hector Betancourt Matos</dc:creator>
  <cp:lastModifiedBy>deivid</cp:lastModifiedBy>
  <cp:revision>60</cp:revision>
  <dcterms:created xsi:type="dcterms:W3CDTF">2025-03-01T01:51:00Z</dcterms:created>
  <dcterms:modified xsi:type="dcterms:W3CDTF">2025-03-06T06:05:59Z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2058-12.2.0.19805</vt:lpwstr>
  </property>
  <property fmtid="{D5CDD505-2E9C-101B-9397-08002B2CF9AE}" pid="3" name="ICV">
    <vt:lpwstr>EBF5ECE6BE694034ABE59FD6E9B97A4B_13</vt:lpwstr>
  </property>
</Properties>
</file>